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charts/colors6.xml" ContentType="application/vnd.ms-office.chartcolorstyl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34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30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rawings/drawing7.xml" ContentType="application/vnd.openxmlformats-officedocument.drawingml.chartshapes+xml"/>
  <Override PartName="/ppt/diagrams/drawing7.xml" ContentType="application/vnd.ms-office.drawingml.diagramDrawing+xml"/>
  <Override PartName="/ppt/charts/style5.xml" ContentType="application/vnd.ms-office.chart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charts/style1.xml" ContentType="application/vnd.ms-office.chartstyl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diagrams/layout6.xml" ContentType="application/vnd.openxmlformats-officedocument.drawingml.diagramLayout+xml"/>
  <Override PartName="/ppt/charts/chart14.xml" ContentType="application/vnd.openxmlformats-officedocument.drawingml.char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diagrams/data7.xml" ContentType="application/vnd.openxmlformats-officedocument.drawingml.diagramData+xml"/>
  <Override PartName="/ppt/notesSlides/notesSlide42.xml" ContentType="application/vnd.openxmlformats-officedocument.presentationml.notesSlide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diagrams/drawing8.xml" ContentType="application/vnd.ms-office.drawingml.diagramDrawing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rawings/drawing8.xml" ContentType="application/vnd.openxmlformats-officedocument.drawingml.chartshapes+xml"/>
  <Override PartName="/ppt/charts/style6.xml" ContentType="application/vnd.ms-office.chartstyl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diagrams/quickStyle4.xml" ContentType="application/vnd.openxmlformats-officedocument.drawingml.diagram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charts/chart15.xml" ContentType="application/vnd.openxmlformats-officedocument.drawingml.char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5.xml" ContentType="application/vnd.openxmlformats-officedocument.drawingml.chartshapes+xml"/>
  <Override PartName="/ppt/diagrams/drawing5.xml" ContentType="application/vnd.ms-office.drawingml.diagramDrawing+xml"/>
  <Override PartName="/ppt/charts/style3.xml" ContentType="application/vnd.ms-office.chartstyl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diagrams/quickStyle1.xml" ContentType="application/vnd.openxmlformats-officedocument.drawingml.diagramStyle+xml"/>
  <Override PartName="/ppt/notesSlides/notesSlide37.xml" ContentType="application/vnd.openxmlformats-officedocument.presentationml.notesSlide+xml"/>
  <Override PartName="/ppt/diagrams/layout8.xml" ContentType="application/vnd.openxmlformats-officedocument.drawingml.diagramLayout+xml"/>
  <Override PartName="/ppt/charts/chart16.xml" ContentType="application/vnd.openxmlformats-officedocument.drawingml.chart+xml"/>
  <Override PartName="/ppt/charts/colors5.xml" ContentType="application/vnd.ms-office.chartcolor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9.xml" ContentType="application/vnd.openxmlformats-officedocument.drawingml.diagramData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charts/chart12.xml" ContentType="application/vnd.openxmlformats-officedocument.drawingml.chart+xml"/>
  <Override PartName="/ppt/diagrams/layout4.xml" ContentType="application/vnd.openxmlformats-officedocument.drawingml.diagramLayout+xml"/>
  <Override PartName="/ppt/notesSlides/notesSlide33.xml" ContentType="application/vnd.openxmlformats-officedocument.presentationml.notesSlid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rawings/drawing6.xml" ContentType="application/vnd.openxmlformats-officedocument.drawingml.chartshapes+xml"/>
  <Override PartName="/ppt/charts/style4.xml" ContentType="application/vnd.ms-office.chartstyle+xml"/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0" r:id="rId1"/>
  </p:sldMasterIdLst>
  <p:notesMasterIdLst>
    <p:notesMasterId r:id="rId54"/>
  </p:notesMasterIdLst>
  <p:handoutMasterIdLst>
    <p:handoutMasterId r:id="rId55"/>
  </p:handoutMasterIdLst>
  <p:sldIdLst>
    <p:sldId id="306" r:id="rId2"/>
    <p:sldId id="387" r:id="rId3"/>
    <p:sldId id="386" r:id="rId4"/>
    <p:sldId id="312" r:id="rId5"/>
    <p:sldId id="310" r:id="rId6"/>
    <p:sldId id="374" r:id="rId7"/>
    <p:sldId id="375" r:id="rId8"/>
    <p:sldId id="376" r:id="rId9"/>
    <p:sldId id="377" r:id="rId10"/>
    <p:sldId id="378" r:id="rId11"/>
    <p:sldId id="379" r:id="rId12"/>
    <p:sldId id="382" r:id="rId13"/>
    <p:sldId id="383" r:id="rId14"/>
    <p:sldId id="313" r:id="rId15"/>
    <p:sldId id="372" r:id="rId16"/>
    <p:sldId id="316" r:id="rId17"/>
    <p:sldId id="314" r:id="rId18"/>
    <p:sldId id="319" r:id="rId19"/>
    <p:sldId id="317" r:id="rId20"/>
    <p:sldId id="323" r:id="rId21"/>
    <p:sldId id="318" r:id="rId22"/>
    <p:sldId id="356" r:id="rId23"/>
    <p:sldId id="357" r:id="rId24"/>
    <p:sldId id="384" r:id="rId25"/>
    <p:sldId id="353" r:id="rId26"/>
    <p:sldId id="324" r:id="rId27"/>
    <p:sldId id="322" r:id="rId28"/>
    <p:sldId id="326" r:id="rId29"/>
    <p:sldId id="327" r:id="rId30"/>
    <p:sldId id="362" r:id="rId31"/>
    <p:sldId id="328" r:id="rId32"/>
    <p:sldId id="348" r:id="rId33"/>
    <p:sldId id="363" r:id="rId34"/>
    <p:sldId id="359" r:id="rId35"/>
    <p:sldId id="360" r:id="rId36"/>
    <p:sldId id="361" r:id="rId37"/>
    <p:sldId id="385" r:id="rId38"/>
    <p:sldId id="389" r:id="rId39"/>
    <p:sldId id="335" r:id="rId40"/>
    <p:sldId id="369" r:id="rId41"/>
    <p:sldId id="340" r:id="rId42"/>
    <p:sldId id="330" r:id="rId43"/>
    <p:sldId id="341" r:id="rId44"/>
    <p:sldId id="329" r:id="rId45"/>
    <p:sldId id="391" r:id="rId46"/>
    <p:sldId id="392" r:id="rId47"/>
    <p:sldId id="336" r:id="rId48"/>
    <p:sldId id="373" r:id="rId49"/>
    <p:sldId id="337" r:id="rId50"/>
    <p:sldId id="339" r:id="rId51"/>
    <p:sldId id="365" r:id="rId52"/>
    <p:sldId id="308" r:id="rId5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0734CB51-847A-4FEB-8698-B5A3A7692871}">
          <p14:sldIdLst>
            <p14:sldId id="306"/>
            <p14:sldId id="311"/>
            <p14:sldId id="312"/>
            <p14:sldId id="310"/>
            <p14:sldId id="374"/>
            <p14:sldId id="375"/>
            <p14:sldId id="376"/>
            <p14:sldId id="377"/>
            <p14:sldId id="378"/>
            <p14:sldId id="379"/>
            <p14:sldId id="382"/>
            <p14:sldId id="383"/>
            <p14:sldId id="313"/>
            <p14:sldId id="372"/>
            <p14:sldId id="316"/>
            <p14:sldId id="314"/>
            <p14:sldId id="319"/>
            <p14:sldId id="317"/>
            <p14:sldId id="323"/>
            <p14:sldId id="318"/>
            <p14:sldId id="356"/>
            <p14:sldId id="357"/>
            <p14:sldId id="353"/>
            <p14:sldId id="324"/>
            <p14:sldId id="322"/>
            <p14:sldId id="326"/>
            <p14:sldId id="327"/>
            <p14:sldId id="362"/>
            <p14:sldId id="328"/>
            <p14:sldId id="348"/>
            <p14:sldId id="363"/>
            <p14:sldId id="359"/>
            <p14:sldId id="360"/>
            <p14:sldId id="361"/>
            <p14:sldId id="335"/>
            <p14:sldId id="369"/>
            <p14:sldId id="340"/>
            <p14:sldId id="330"/>
            <p14:sldId id="341"/>
            <p14:sldId id="329"/>
            <p14:sldId id="366"/>
            <p14:sldId id="336"/>
            <p14:sldId id="373"/>
            <p14:sldId id="337"/>
            <p14:sldId id="339"/>
            <p14:sldId id="365"/>
            <p14:sldId id="30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0D9E7"/>
    <a:srgbClr val="7A5595"/>
    <a:srgbClr val="E4DEEA"/>
    <a:srgbClr val="DCD4E4"/>
    <a:srgbClr val="D9D0E2"/>
    <a:srgbClr val="CFC4DA"/>
    <a:srgbClr val="C9BDD5"/>
    <a:srgbClr val="845CA2"/>
    <a:srgbClr val="8F6AAA"/>
    <a:srgbClr val="B185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8727" autoAdjust="0"/>
  </p:normalViewPr>
  <p:slideViewPr>
    <p:cSldViewPr>
      <p:cViewPr>
        <p:scale>
          <a:sx n="130" d="100"/>
          <a:sy n="130" d="100"/>
        </p:scale>
        <p:origin x="-1074" y="5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"/>
    </p:cViewPr>
  </p:sorterViewPr>
  <p:notesViewPr>
    <p:cSldViewPr>
      <p:cViewPr varScale="1">
        <p:scale>
          <a:sx n="83" d="100"/>
          <a:sy n="83" d="100"/>
        </p:scale>
        <p:origin x="-1020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6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7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Relationship Id="rId4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6.xlsx"/><Relationship Id="rId4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Relationship Id="rId4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864113.3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349378.7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переданные полномочия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2019 год</c:v>
                </c:pt>
              </c:strCache>
            </c:strRef>
          </c:cat>
          <c:val>
            <c:numRef>
              <c:f>Лист1!$D$2</c:f>
              <c:numCache>
                <c:formatCode>#,##0.00</c:formatCode>
                <c:ptCount val="1"/>
                <c:pt idx="0">
                  <c:v>527969.9</c:v>
                </c:pt>
              </c:numCache>
            </c:numRef>
          </c:val>
        </c:ser>
        <c:dLbls>
          <c:showVal val="1"/>
        </c:dLbls>
        <c:shape val="cylinder"/>
        <c:axId val="43428096"/>
        <c:axId val="43438080"/>
        <c:axId val="0"/>
      </c:bar3DChart>
      <c:catAx>
        <c:axId val="43428096"/>
        <c:scaling>
          <c:orientation val="minMax"/>
        </c:scaling>
        <c:delete val="1"/>
        <c:axPos val="b"/>
        <c:numFmt formatCode="General" sourceLinked="0"/>
        <c:tickLblPos val="none"/>
        <c:crossAx val="43438080"/>
        <c:crosses val="autoZero"/>
        <c:auto val="1"/>
        <c:lblAlgn val="ctr"/>
        <c:lblOffset val="100"/>
      </c:catAx>
      <c:valAx>
        <c:axId val="43438080"/>
        <c:scaling>
          <c:orientation val="minMax"/>
        </c:scaling>
        <c:delete val="1"/>
        <c:axPos val="l"/>
        <c:majorGridlines/>
        <c:numFmt formatCode="0%" sourceLinked="1"/>
        <c:tickLblPos val="none"/>
        <c:crossAx val="434280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5262639306015178E-3"/>
                  <c:y val="-1.479527800214389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3872657136457124E-3"/>
                  <c:y val="2.213530328462051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"-"??_р_._-;_-@_-</c:formatCode>
                <c:ptCount val="2"/>
                <c:pt idx="0">
                  <c:v>1832.4</c:v>
                </c:pt>
                <c:pt idx="1">
                  <c:v>59044.6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475302835204103E-2"/>
                  <c:y val="-1.2132285601900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179646705921707E-3"/>
                  <c:y val="-3.33671634082699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"-"??_р_._-;_-@_-</c:formatCode>
                <c:ptCount val="2"/>
                <c:pt idx="0">
                  <c:v>6501.1</c:v>
                </c:pt>
                <c:pt idx="1">
                  <c:v>87912.8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6260374530334527E-2"/>
                  <c:y val="-1.29388776622417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4208275583234E-3"/>
                  <c:y val="0.1477688665223414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"-"??_р_._-;_-@_-</c:formatCode>
                <c:ptCount val="2"/>
                <c:pt idx="0">
                  <c:v>5637.7</c:v>
                </c:pt>
                <c:pt idx="1">
                  <c:v>69317.399999999994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1.3711477413256602E-2"/>
                  <c:y val="-2.46290201989568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7825997475690434E-3"/>
                  <c:y val="0.119168440743822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18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"-"??_р_._-;_-@_-</c:formatCode>
                <c:ptCount val="2"/>
                <c:pt idx="0">
                  <c:v>3919.8</c:v>
                </c:pt>
                <c:pt idx="1">
                  <c:v>137046.6</c:v>
                </c:pt>
              </c:numCache>
            </c:numRef>
          </c:val>
        </c:ser>
        <c:dLbls>
          <c:showVal val="1"/>
        </c:dLbls>
        <c:shape val="box"/>
        <c:axId val="143459840"/>
        <c:axId val="143461376"/>
        <c:axId val="0"/>
      </c:bar3DChart>
      <c:catAx>
        <c:axId val="143459840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3461376"/>
        <c:crosses val="autoZero"/>
        <c:auto val="1"/>
        <c:lblAlgn val="ctr"/>
        <c:lblOffset val="100"/>
      </c:catAx>
      <c:valAx>
        <c:axId val="1434613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4345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74319232184977"/>
          <c:y val="0.82122962121018905"/>
          <c:w val="0.84525680767816225"/>
          <c:h val="0.178608003669108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50"/>
      <c:perspective val="30"/>
    </c:view3D>
    <c:plotArea>
      <c:layout>
        <c:manualLayout>
          <c:layoutTarget val="inner"/>
          <c:xMode val="edge"/>
          <c:yMode val="edge"/>
          <c:x val="0.14274691358025196"/>
          <c:y val="4.0588706083072496E-2"/>
          <c:w val="0.71604938271604934"/>
          <c:h val="0.702145777121743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Lbls>
            <c:dLbl>
              <c:idx val="0"/>
              <c:layout>
                <c:manualLayout>
                  <c:x val="-3.4763261061203601E-2"/>
                  <c:y val="1.3342914936067806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7995032144103679"/>
                  <c:y val="0.23291806314114427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823342769884708E-2"/>
                  <c:y val="3.2228158330286229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8063806604641202E-2"/>
                  <c:y val="-3.9191733349069807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6694567605534094E-4"/>
                  <c:y val="-3.75842595518670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777514598028838E-3"/>
                  <c:y val="-0.1664621476136717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23458699801051161"/>
                  <c:y val="8.1715702522487475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03062379570608E-16"/>
                  <c:y val="-4.242506467857602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3540760387823163E-2"/>
                  <c:y val="6.0436529143459514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"/>
                  <c:y val="6.0591136355656161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Здравоохранение</c:v>
                </c:pt>
                <c:pt idx="9">
                  <c:v>Социальная политика</c:v>
                </c:pt>
                <c:pt idx="10">
                  <c:v>Физическая культура и спорт</c:v>
                </c:pt>
                <c:pt idx="11">
                  <c:v>Средства массовой информации</c:v>
                </c:pt>
                <c:pt idx="12">
                  <c:v>Обслуживание  государственного и муниципального долга</c:v>
                </c:pt>
              </c:strCache>
            </c:strRef>
          </c:cat>
          <c:val>
            <c:numRef>
              <c:f>Лист1!$B$2:$B$14</c:f>
              <c:numCache>
                <c:formatCode>#,##0.0</c:formatCode>
                <c:ptCount val="13"/>
                <c:pt idx="0">
                  <c:v>298999.16196999984</c:v>
                </c:pt>
                <c:pt idx="1">
                  <c:v>2966.4875299999999</c:v>
                </c:pt>
                <c:pt idx="2">
                  <c:v>28124.420309999998</c:v>
                </c:pt>
                <c:pt idx="3">
                  <c:v>83621.645200000014</c:v>
                </c:pt>
                <c:pt idx="4">
                  <c:v>240139.96177000002</c:v>
                </c:pt>
                <c:pt idx="5">
                  <c:v>442.21926999999999</c:v>
                </c:pt>
                <c:pt idx="6">
                  <c:v>680585.93410000007</c:v>
                </c:pt>
                <c:pt idx="7">
                  <c:v>66692.986599999727</c:v>
                </c:pt>
                <c:pt idx="8">
                  <c:v>272.11129999999969</c:v>
                </c:pt>
                <c:pt idx="9">
                  <c:v>50527.015770000005</c:v>
                </c:pt>
                <c:pt idx="10">
                  <c:v>232563.90787000011</c:v>
                </c:pt>
                <c:pt idx="11">
                  <c:v>9915.6450299999851</c:v>
                </c:pt>
                <c:pt idx="12">
                  <c:v>353.99616999999824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7361111111111124"/>
          <c:y val="0.11080908364715281"/>
          <c:w val="0.80277777777777781"/>
          <c:h val="0.785628209517288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8"/>
            <c:explosion val="23"/>
          </c:dPt>
          <c:dLbls>
            <c:dLbl>
              <c:idx val="1"/>
              <c:layout>
                <c:manualLayout>
                  <c:x val="0.18232617970763104"/>
                  <c:y val="0.20124592613823691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5972481552228978E-2"/>
                  <c:y val="9.800327922725421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555832506065635E-2"/>
                  <c:y val="6.6754509491960051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8.1300512473983077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4.0209625092021493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7.4268181671570564E-3"/>
                  <c:y val="-2.9805443975616719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4808054481401708E-2"/>
                  <c:y val="-5.6273624547886418E-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9.1261701208826193E-2"/>
                  <c:y val="-0.16071300181630982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0.27843053280818253"/>
                  <c:y val="-3.2726288767546935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2470207163361777"/>
                  <c:y val="-8.485014382429774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.17586923585551437"/>
                  <c:y val="1.0072598786674826E-2"/>
                </c:manualLayout>
              </c:layout>
              <c:showVal val="1"/>
              <c:showCatName val="1"/>
              <c:showPercent val="1"/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Зарплата и начисления</c:v>
                </c:pt>
                <c:pt idx="1">
                  <c:v>Прочие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содержанию имущества</c:v>
                </c:pt>
                <c:pt idx="5">
                  <c:v>Прочие работы, услуги</c:v>
                </c:pt>
                <c:pt idx="6">
                  <c:v>Страхование</c:v>
                </c:pt>
                <c:pt idx="7">
                  <c:v>Услуги, работы для целей кап. вложений</c:v>
                </c:pt>
                <c:pt idx="8">
                  <c:v>Безвозмездные перечисления иным нефинансовым   и некоммерческим орг-циям и физ.лицам </c:v>
                </c:pt>
                <c:pt idx="9">
                  <c:v>Социальное обеспечение (пособия и др.выплаты гражданам)</c:v>
                </c:pt>
                <c:pt idx="10">
                  <c:v>Приобретение основных средств</c:v>
                </c:pt>
                <c:pt idx="11">
                  <c:v>Увеличение стоимости МЗ</c:v>
                </c:pt>
              </c:strCache>
            </c:strRef>
          </c:cat>
          <c:val>
            <c:numRef>
              <c:f>Лист1!$B$2:$B$13</c:f>
              <c:numCache>
                <c:formatCode>#,##0</c:formatCode>
                <c:ptCount val="12"/>
                <c:pt idx="0">
                  <c:v>988496</c:v>
                </c:pt>
                <c:pt idx="1">
                  <c:v>35274</c:v>
                </c:pt>
                <c:pt idx="2">
                  <c:v>14304</c:v>
                </c:pt>
                <c:pt idx="3">
                  <c:v>57563</c:v>
                </c:pt>
                <c:pt idx="4">
                  <c:v>142055</c:v>
                </c:pt>
                <c:pt idx="5">
                  <c:v>96277</c:v>
                </c:pt>
                <c:pt idx="6">
                  <c:v>288</c:v>
                </c:pt>
                <c:pt idx="7">
                  <c:v>7186</c:v>
                </c:pt>
                <c:pt idx="8">
                  <c:v>41058</c:v>
                </c:pt>
                <c:pt idx="9">
                  <c:v>29206</c:v>
                </c:pt>
                <c:pt idx="10">
                  <c:v>265014</c:v>
                </c:pt>
                <c:pt idx="11">
                  <c:v>18484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otX val="30"/>
      <c:perspective val="30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352374825736221"/>
          <c:y val="0.23521718550183479"/>
          <c:w val="0.78286507592346377"/>
          <c:h val="0.7647828144981891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4">
                  <a:tint val="48000"/>
                </a:schemeClr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>
                  <a:tint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chemeClr val="accent4">
                  <a:tint val="83000"/>
                </a:schemeClr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chemeClr val="accent4">
                  <a:shade val="82000"/>
                </a:schemeClr>
              </a:solidFill>
              <a:ln>
                <a:noFill/>
              </a:ln>
              <a:effectLst/>
              <a:sp3d/>
            </c:spPr>
          </c:dPt>
          <c:dPt>
            <c:idx val="5"/>
            <c:spPr>
              <a:solidFill>
                <a:schemeClr val="accent4">
                  <a:shade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6"/>
            <c:spPr>
              <a:solidFill>
                <a:schemeClr val="accent4">
                  <a:shade val="47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-0.24094001876135643"/>
                  <c:y val="-0.1693609425218482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7.5130989029892833E-2"/>
                  <c:y val="9.0921760062664267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523039106766181"/>
                  <c:y val="-2.1710140486295323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4934496525475663"/>
                  <c:y val="-0.15763708591253844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9951327092688624E-2"/>
                  <c:y val="-0.12954518696419384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8.3917647143149046E-2"/>
                  <c:y val="-0.12249823072917997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7375376750253571"/>
                  <c:y val="-7.5113932908363934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38160007311015648"/>
                  <c:y val="-7.5113932908363393E-2"/>
                </c:manualLayout>
              </c:layout>
              <c:showCatName val="1"/>
              <c:showPercent val="1"/>
            </c:dLbl>
            <c:dLbl>
              <c:idx val="8"/>
              <c:layout>
                <c:manualLayout>
                  <c:x val="0.42198212295408083"/>
                  <c:y val="0.12396410556590708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46153563582541"/>
                  <c:y val="3.0651404021979092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21430705728037391"/>
                  <c:y val="2.547401649160615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Зарплата и начисления</c:v>
                </c:pt>
                <c:pt idx="1">
                  <c:v>Прочие расходы и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сод-ю имущества</c:v>
                </c:pt>
                <c:pt idx="5">
                  <c:v>Прочие работы, услуги</c:v>
                </c:pt>
                <c:pt idx="6">
                  <c:v>Услуги, работы для целей кап. вложений</c:v>
                </c:pt>
                <c:pt idx="7">
                  <c:v>Пособия и др.выплаты гражданам</c:v>
                </c:pt>
                <c:pt idx="8">
                  <c:v>Приобретение основных средств</c:v>
                </c:pt>
                <c:pt idx="9">
                  <c:v>Увеличение стоимости МЗ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665328.4</c:v>
                </c:pt>
                <c:pt idx="1">
                  <c:v>25406.6</c:v>
                </c:pt>
                <c:pt idx="2">
                  <c:v>3563.6</c:v>
                </c:pt>
                <c:pt idx="3">
                  <c:v>48364.9</c:v>
                </c:pt>
                <c:pt idx="4">
                  <c:v>59892.1</c:v>
                </c:pt>
                <c:pt idx="5">
                  <c:v>61749.2</c:v>
                </c:pt>
                <c:pt idx="6">
                  <c:v>1676.9</c:v>
                </c:pt>
                <c:pt idx="7">
                  <c:v>2777.3</c:v>
                </c:pt>
                <c:pt idx="8">
                  <c:v>18536.3</c:v>
                </c:pt>
                <c:pt idx="9">
                  <c:v>12481.1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Продажи</c:v>
                      </c:pt>
                    </c:strCache>
                  </c:strRef>
                </c15:tx>
              </c15:filteredSeriesTitle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1"/>
  <c:chart>
    <c:autoTitleDeleted val="1"/>
    <c:view3D>
      <c:rotX val="10"/>
      <c:rotY val="0"/>
      <c:rAngAx val="1"/>
    </c:view3D>
    <c:plotArea>
      <c:layout/>
      <c:bar3DChart>
        <c:barDir val="col"/>
        <c:grouping val="stacked"/>
        <c:varyColors val="1"/>
        <c:ser>
          <c:idx val="2"/>
          <c:order val="0"/>
          <c:tx>
            <c:strRef>
              <c:f>Лист1!$B$1</c:f>
              <c:strCache>
                <c:ptCount val="1"/>
                <c:pt idx="0">
                  <c:v>целевой показатель среднемесячной зарплаты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педагоги 
общего 
образования</c:v>
                </c:pt>
                <c:pt idx="1">
                  <c:v>педагоги дополнительного образования</c:v>
                </c:pt>
                <c:pt idx="2">
                  <c:v>педагоги дошкольного образования</c:v>
                </c:pt>
                <c:pt idx="3">
                  <c:v>работники 
культуры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64684</c:v>
                </c:pt>
                <c:pt idx="1">
                  <c:v>67979</c:v>
                </c:pt>
                <c:pt idx="2">
                  <c:v>53421.3</c:v>
                </c:pt>
                <c:pt idx="3">
                  <c:v>63827.4</c:v>
                </c:pt>
              </c:numCache>
            </c:numRef>
          </c:val>
        </c:ser>
        <c:ser>
          <c:idx val="0"/>
          <c:order val="1"/>
          <c:tx>
            <c:strRef>
              <c:f>Лист1!$C$1</c:f>
              <c:strCache>
                <c:ptCount val="1"/>
                <c:pt idx="0">
                  <c:v>фактическая среднемесячная зарплата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педагоги 
общего 
образования</c:v>
                </c:pt>
                <c:pt idx="1">
                  <c:v>педагоги дополнительного образования</c:v>
                </c:pt>
                <c:pt idx="2">
                  <c:v>педагоги дошкольного образования</c:v>
                </c:pt>
                <c:pt idx="3">
                  <c:v>работники 
культуры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64709.3</c:v>
                </c:pt>
                <c:pt idx="1">
                  <c:v>67979.7</c:v>
                </c:pt>
                <c:pt idx="2">
                  <c:v>53676.2</c:v>
                </c:pt>
                <c:pt idx="3">
                  <c:v>63827.4</c:v>
                </c:pt>
              </c:numCache>
            </c:numRef>
          </c:val>
        </c:ser>
        <c:dLbls>
          <c:showVal val="1"/>
        </c:dLbls>
        <c:gapWidth val="75"/>
        <c:shape val="cylinder"/>
        <c:axId val="110090112"/>
        <c:axId val="110091648"/>
        <c:axId val="0"/>
      </c:bar3DChart>
      <c:catAx>
        <c:axId val="1100901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0091648"/>
        <c:crosses val="autoZero"/>
        <c:auto val="1"/>
        <c:lblAlgn val="ctr"/>
        <c:lblOffset val="100"/>
        <c:noMultiLvlLbl val="1"/>
      </c:catAx>
      <c:valAx>
        <c:axId val="110091648"/>
        <c:scaling>
          <c:orientation val="minMax"/>
        </c:scaling>
        <c:axPos val="l"/>
        <c:numFmt formatCode="_-* #,##0.0_р_._-;\-* #,##0.0_р_._-;_-* &quot;-&quot;??_р_._-;_-@_-" sourceLinked="1"/>
        <c:majorTickMark val="none"/>
        <c:tickLblPos val="none"/>
        <c:crossAx val="110090112"/>
        <c:crosses val="autoZero"/>
        <c:crossBetween val="between"/>
      </c:valAx>
    </c:plotArea>
    <c:legend>
      <c:legendPos val="b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4.1666666666666683E-3"/>
                  <c:y val="0.285024154589371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667755.80000000005</c:v>
                </c:pt>
                <c:pt idx="1">
                  <c:v>61172.9</c:v>
                </c:pt>
                <c:pt idx="2">
                  <c:v>86406</c:v>
                </c:pt>
                <c:pt idx="3">
                  <c:v>158385.9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2.7777777777778785E-3"/>
                  <c:y val="0.3768115942029067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58E-3"/>
                  <c:y val="-1.449275362318840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5555555555555558E-3"/>
                  <c:y val="-4.83091787439608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659182</c:v>
                </c:pt>
                <c:pt idx="1">
                  <c:v>67211.199999999997</c:v>
                </c:pt>
                <c:pt idx="2">
                  <c:v>92636.800000000003</c:v>
                </c:pt>
                <c:pt idx="3">
                  <c:v>50955.1</c:v>
                </c:pt>
                <c:pt idx="4">
                  <c:v>444.5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9202E-3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1.932367149758497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001E-2"/>
                  <c:y val="4.83091787439613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692974</c:v>
                </c:pt>
                <c:pt idx="1">
                  <c:v>69796.2</c:v>
                </c:pt>
                <c:pt idx="2">
                  <c:v>154304.79999999999</c:v>
                </c:pt>
                <c:pt idx="3">
                  <c:v>44028.2</c:v>
                </c:pt>
                <c:pt idx="4">
                  <c:v>451.8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2.173913043478261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101E-2"/>
                  <c:y val="-7.246376811594365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680585.9</c:v>
                </c:pt>
                <c:pt idx="1">
                  <c:v>66693</c:v>
                </c:pt>
                <c:pt idx="2">
                  <c:v>232563.9</c:v>
                </c:pt>
                <c:pt idx="3">
                  <c:v>50527</c:v>
                </c:pt>
                <c:pt idx="4">
                  <c:v>272.10000000000002</c:v>
                </c:pt>
              </c:numCache>
            </c:numRef>
          </c:val>
        </c:ser>
        <c:dLbls>
          <c:showVal val="1"/>
        </c:dLbls>
        <c:shape val="box"/>
        <c:axId val="112984448"/>
        <c:axId val="112985984"/>
        <c:axId val="0"/>
      </c:bar3DChart>
      <c:catAx>
        <c:axId val="1129844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985984"/>
        <c:crosses val="autoZero"/>
        <c:auto val="1"/>
        <c:lblAlgn val="ctr"/>
        <c:lblOffset val="100"/>
      </c:catAx>
      <c:valAx>
        <c:axId val="112985984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112984448"/>
        <c:crosses val="autoZero"/>
        <c:crossBetween val="between"/>
      </c:valAx>
    </c:plotArea>
    <c:legend>
      <c:legendPos val="b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01.01.2019</c:v>
                </c:pt>
              </c:strCache>
            </c:strRef>
          </c:tx>
          <c:dLbls>
            <c:dLbl>
              <c:idx val="0"/>
              <c:layout>
                <c:manualLayout>
                  <c:x val="5.1801681569464825E-3"/>
                  <c:y val="0.30619133341905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21481.599999999948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01.01.2020</c:v>
                </c:pt>
              </c:strCache>
            </c:strRef>
          </c:tx>
          <c:dLbls>
            <c:dLbl>
              <c:idx val="0"/>
              <c:layout>
                <c:manualLayout>
                  <c:x val="3.3898305084745811E-2"/>
                  <c:y val="0.390243856318404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35630.400000000001</c:v>
                </c:pt>
              </c:numCache>
            </c:numRef>
          </c:val>
        </c:ser>
        <c:dLbls>
          <c:showVal val="1"/>
        </c:dLbls>
        <c:shape val="box"/>
        <c:axId val="113229824"/>
        <c:axId val="113231360"/>
        <c:axId val="0"/>
      </c:bar3DChart>
      <c:catAx>
        <c:axId val="11322982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3231360"/>
        <c:crosses val="autoZero"/>
        <c:auto val="1"/>
        <c:lblAlgn val="ctr"/>
        <c:lblOffset val="100"/>
      </c:catAx>
      <c:valAx>
        <c:axId val="113231360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113229824"/>
        <c:crosses val="autoZero"/>
        <c:crossBetween val="between"/>
      </c:valAx>
    </c:plotArea>
    <c:legend>
      <c:legendPos val="b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</c:spPr>
    </c:sideWall>
    <c:backWall>
      <c:spPr>
        <a:noFill/>
      </c:spPr>
    </c:backWall>
    <c:plotArea>
      <c:layout>
        <c:manualLayout>
          <c:layoutTarget val="inner"/>
          <c:xMode val="edge"/>
          <c:yMode val="edge"/>
          <c:x val="0"/>
          <c:y val="0.14034721374983344"/>
          <c:w val="0.93567251461989698"/>
          <c:h val="0.762943540667200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01.01.2019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3.3906428003210372E-2"/>
                  <c:y val="0.1340962002021449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280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15695.5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01.01.2020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1.5225337115380207E-2"/>
                  <c:y val="0.4672238651119378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77104.7</c:v>
                </c:pt>
              </c:numCache>
            </c:numRef>
          </c:val>
        </c:ser>
        <c:shape val="box"/>
        <c:axId val="114048000"/>
        <c:axId val="114057984"/>
        <c:axId val="0"/>
      </c:bar3DChart>
      <c:catAx>
        <c:axId val="114048000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4057984"/>
        <c:crosses val="autoZero"/>
        <c:auto val="1"/>
        <c:lblAlgn val="ctr"/>
        <c:lblOffset val="100"/>
      </c:catAx>
      <c:valAx>
        <c:axId val="114057984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1140480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7854445825850729E-2"/>
          <c:y val="6.7624575363881195E-2"/>
          <c:w val="0.85306303817286011"/>
          <c:h val="8.1547268436709328E-2"/>
        </c:manualLayout>
      </c:layout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="1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Структура нецелевых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поступлений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9847725252749696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4346732668056394"/>
          <c:w val="1"/>
          <c:h val="0.85653262001718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нецелевых доходов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Pt>
            <c:idx val="0"/>
            <c:spPr>
              <a:gradFill flip="none" rotWithShape="1">
                <a:gsLst>
                  <a:gs pos="0">
                    <a:schemeClr val="bg2">
                      <a:lumMod val="90000"/>
                      <a:shade val="30000"/>
                      <a:satMod val="115000"/>
                      <a:tint val="66000"/>
                      <a:satMod val="160000"/>
                    </a:schemeClr>
                  </a:gs>
                  <a:gs pos="50000">
                    <a:schemeClr val="bg2">
                      <a:lumMod val="90000"/>
                      <a:shade val="30000"/>
                      <a:satMod val="115000"/>
                      <a:tint val="44500"/>
                      <a:satMod val="160000"/>
                    </a:schemeClr>
                  </a:gs>
                  <a:gs pos="100000">
                    <a:schemeClr val="bg2">
                      <a:lumMod val="90000"/>
                      <a:shade val="30000"/>
                      <a:satMod val="115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Pt>
            <c:idx val="1"/>
            <c:spPr>
              <a:gradFill flip="none" rotWithShape="1">
                <a:gsLst>
                  <a:gs pos="0">
                    <a:schemeClr val="tx2">
                      <a:lumMod val="40000"/>
                      <a:lumOff val="60000"/>
                      <a:tint val="66000"/>
                      <a:satMod val="160000"/>
                    </a:schemeClr>
                  </a:gs>
                  <a:gs pos="50000">
                    <a:schemeClr val="tx2">
                      <a:lumMod val="40000"/>
                      <a:lumOff val="60000"/>
                      <a:tint val="44500"/>
                      <a:satMod val="160000"/>
                    </a:schemeClr>
                  </a:gs>
                  <a:gs pos="100000">
                    <a:schemeClr val="tx2">
                      <a:lumMod val="40000"/>
                      <a:lumOff val="60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Lbls>
            <c:dLbl>
              <c:idx val="0"/>
              <c:layout>
                <c:manualLayout>
                  <c:x val="-0.16774416557882679"/>
                  <c:y val="5.8615819685571217E-2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0.33578560715476669"/>
                  <c:y val="-0.22852171417376688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</c:dLbl>
            <c:dLbl>
              <c:idx val="2"/>
              <c:layout>
                <c:manualLayout>
                  <c:x val="0.21724799675036485"/>
                  <c:y val="0.10558827809563152"/>
                </c:manualLayout>
              </c:layout>
              <c:showVal val="1"/>
              <c:showCatName val="1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собствен-ные</c:v>
                </c:pt>
                <c:pt idx="1">
                  <c:v>доп. Норма-тив</c:v>
                </c:pt>
                <c:pt idx="2">
                  <c:v>дотации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345381.4</c:v>
                </c:pt>
                <c:pt idx="1">
                  <c:v>382365.3</c:v>
                </c:pt>
                <c:pt idx="2">
                  <c:v>136433.60000000001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8805130629691341"/>
          <c:y val="5.9212607763502532E-2"/>
          <c:w val="0.7996763949111847"/>
          <c:h val="0.84614963693663436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4337348899795267E-3"/>
                  <c:y val="-2.4645717806531645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220461084870084E-3"/>
                  <c:y val="-4.426005924667673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5106776676848795E-4"/>
                  <c:y val="2.4645600936101992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4857347444139514E-3"/>
                  <c:y val="1.1693907639860276E-2"/>
                </c:manualLayout>
              </c:layout>
              <c:dLblPos val="outEnd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2092.4</c:v>
                </c:pt>
                <c:pt idx="1">
                  <c:v>14055.2</c:v>
                </c:pt>
                <c:pt idx="2">
                  <c:v>41711.9</c:v>
                </c:pt>
                <c:pt idx="3">
                  <c:v>6725.9</c:v>
                </c:pt>
                <c:pt idx="4">
                  <c:v>626413.69999999704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6.8398480019434731E-3"/>
                  <c:y val="-6.8905660182778539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1245465759239006E-4"/>
                  <c:y val="-9.355126111888335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24340548040108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1939.3</c:v>
                </c:pt>
                <c:pt idx="1">
                  <c:v>14745.5</c:v>
                </c:pt>
                <c:pt idx="2">
                  <c:v>40119.300000000003</c:v>
                </c:pt>
                <c:pt idx="3">
                  <c:v>6754.1</c:v>
                </c:pt>
                <c:pt idx="4">
                  <c:v>623031.4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7.0379033373776532E-4"/>
                  <c:y val="-9.355126111888335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4081282512112123E-3"/>
                  <c:y val="-1.365553762694336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863650699430238E-2"/>
                  <c:y val="-7.393715341959341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Лист1!$D$2:$D$6</c:f>
              <c:numCache>
                <c:formatCode>#,##0.00</c:formatCode>
                <c:ptCount val="5"/>
                <c:pt idx="0">
                  <c:v>1682.6</c:v>
                </c:pt>
                <c:pt idx="1">
                  <c:v>14898</c:v>
                </c:pt>
                <c:pt idx="2">
                  <c:v>32027.599999999933</c:v>
                </c:pt>
                <c:pt idx="3">
                  <c:v>6096.2</c:v>
                </c:pt>
                <c:pt idx="4">
                  <c:v>612353.69999999704</c:v>
                </c:pt>
              </c:numCache>
            </c:numRef>
          </c:val>
        </c:ser>
        <c:dLbls>
          <c:showVal val="1"/>
        </c:dLbls>
        <c:axId val="142103296"/>
        <c:axId val="142104832"/>
      </c:barChart>
      <c:catAx>
        <c:axId val="142103296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42104832"/>
        <c:crosses val="autoZero"/>
        <c:auto val="1"/>
        <c:lblAlgn val="ctr"/>
        <c:lblOffset val="100"/>
      </c:catAx>
      <c:valAx>
        <c:axId val="142104832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142103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881E-2"/>
          <c:w val="0.9804344722504148"/>
          <c:h val="5.00261496887746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1.0774441410097505E-2"/>
                  <c:y val="0.207378139405344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206557.8</c:v>
                </c:pt>
                <c:pt idx="1">
                  <c:v>6694.4</c:v>
                </c:pt>
                <c:pt idx="2">
                  <c:v>25092.1</c:v>
                </c:pt>
                <c:pt idx="3">
                  <c:v>13191.8</c:v>
                </c:pt>
                <c:pt idx="4">
                  <c:v>1448.1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5.3871676817449027E-3"/>
                  <c:y val="0.247883029793495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33959602181201E-3"/>
                  <c:y val="-3.23231471183142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472739.9</c:v>
                </c:pt>
                <c:pt idx="1">
                  <c:v>5472.8</c:v>
                </c:pt>
                <c:pt idx="2">
                  <c:v>29675.200000000001</c:v>
                </c:pt>
                <c:pt idx="3">
                  <c:v>14825.3</c:v>
                </c:pt>
                <c:pt idx="4">
                  <c:v>1660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1.3467919204362281E-3"/>
                  <c:y val="0.2609989701249532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3757613085524E-3"/>
                  <c:y val="-3.23231471183142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507290.4</c:v>
                </c:pt>
                <c:pt idx="1">
                  <c:v>5882.2</c:v>
                </c:pt>
                <c:pt idx="2">
                  <c:v>32272.9</c:v>
                </c:pt>
                <c:pt idx="3">
                  <c:v>13441.7</c:v>
                </c:pt>
                <c:pt idx="4">
                  <c:v>2084.9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4.0402697147008323E-3"/>
                  <c:y val="0.4556680869745575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4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626413.69999999704</c:v>
                </c:pt>
                <c:pt idx="1">
                  <c:v>6725.9</c:v>
                </c:pt>
                <c:pt idx="2">
                  <c:v>41711.9</c:v>
                </c:pt>
                <c:pt idx="3">
                  <c:v>14055.2</c:v>
                </c:pt>
                <c:pt idx="4">
                  <c:v>2092.4</c:v>
                </c:pt>
              </c:numCache>
            </c:numRef>
          </c:val>
        </c:ser>
        <c:dLbls>
          <c:showVal val="1"/>
        </c:dLbls>
        <c:shape val="box"/>
        <c:axId val="142292096"/>
        <c:axId val="142293632"/>
        <c:axId val="0"/>
      </c:bar3DChart>
      <c:catAx>
        <c:axId val="142292096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2293632"/>
        <c:crosses val="autoZero"/>
        <c:auto val="1"/>
        <c:lblAlgn val="ctr"/>
        <c:lblOffset val="100"/>
      </c:catAx>
      <c:valAx>
        <c:axId val="1422936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422920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21257509160306"/>
          <c:y val="0.92524226907764273"/>
          <c:w val="0.83378742490839763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5743905444137521"/>
          <c:y val="6.3890239228414539E-2"/>
          <c:w val="0.7425609455586154"/>
          <c:h val="0.936109760771585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8.2355941948788008E-2"/>
                  <c:y val="-2.464571780653164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29960</c:v>
                </c:pt>
                <c:pt idx="1">
                  <c:v>340.1</c:v>
                </c:pt>
                <c:pt idx="2">
                  <c:v>1326.6</c:v>
                </c:pt>
                <c:pt idx="3">
                  <c:v>3182.8</c:v>
                </c:pt>
                <c:pt idx="4">
                  <c:v>1.4</c:v>
                </c:pt>
                <c:pt idx="5">
                  <c:v>1936.6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3725990324798001"/>
                  <c:y val="-2.464571780653164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28846.1</c:v>
                </c:pt>
                <c:pt idx="1">
                  <c:v>338.2</c:v>
                </c:pt>
                <c:pt idx="2">
                  <c:v>1319</c:v>
                </c:pt>
                <c:pt idx="3">
                  <c:v>3062.1</c:v>
                </c:pt>
                <c:pt idx="4">
                  <c:v>1.4</c:v>
                </c:pt>
                <c:pt idx="5">
                  <c:v>1772.8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4137770034541938"/>
                  <c:y val="-2.464517116148441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Административные платежи и сборы</c:v>
                </c:pt>
                <c:pt idx="5">
                  <c:v>Щтрафы, санкции,
платежи и сборы</c:v>
                </c:pt>
              </c:strCache>
            </c:strRef>
          </c:cat>
          <c:val>
            <c:numRef>
              <c:f>Лист1!$D$2:$D$7</c:f>
              <c:numCache>
                <c:formatCode>#,##0.0</c:formatCode>
                <c:ptCount val="6"/>
                <c:pt idx="0">
                  <c:v>26445.200000000001</c:v>
                </c:pt>
                <c:pt idx="1">
                  <c:v>86.9</c:v>
                </c:pt>
                <c:pt idx="2">
                  <c:v>900</c:v>
                </c:pt>
                <c:pt idx="3">
                  <c:v>1176.3</c:v>
                </c:pt>
                <c:pt idx="4">
                  <c:v>0.70000000000000062</c:v>
                </c:pt>
                <c:pt idx="5">
                  <c:v>3100</c:v>
                </c:pt>
              </c:numCache>
            </c:numRef>
          </c:val>
        </c:ser>
        <c:dLbls>
          <c:showVal val="1"/>
        </c:dLbls>
        <c:axId val="142490240"/>
        <c:axId val="142606720"/>
      </c:barChart>
      <c:catAx>
        <c:axId val="142490240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2606720"/>
        <c:crosses val="autoZero"/>
        <c:auto val="1"/>
        <c:lblAlgn val="ctr"/>
        <c:lblOffset val="100"/>
      </c:catAx>
      <c:valAx>
        <c:axId val="142606720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142490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881E-2"/>
          <c:w val="0.9804344722504148"/>
          <c:h val="5.0026149688774647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-1.3467919204362445E-3"/>
                  <c:y val="0.3001435089557660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30801.3</c:v>
                </c:pt>
                <c:pt idx="1">
                  <c:v>1572.5</c:v>
                </c:pt>
                <c:pt idx="2">
                  <c:v>1942.3</c:v>
                </c:pt>
                <c:pt idx="3">
                  <c:v>2322.4</c:v>
                </c:pt>
                <c:pt idx="4">
                  <c:v>3604.6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2.6935838408725355E-3"/>
                  <c:y val="0.2747467505056627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3757613085983E-3"/>
                  <c:y val="-3.00143508955766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28555.599999999933</c:v>
                </c:pt>
                <c:pt idx="1">
                  <c:v>204.5</c:v>
                </c:pt>
                <c:pt idx="2">
                  <c:v>1250.7</c:v>
                </c:pt>
                <c:pt idx="3">
                  <c:v>10878.4</c:v>
                </c:pt>
                <c:pt idx="4">
                  <c:v>1952.3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12000000"/>
              </a:lightRig>
            </a:scene3d>
            <a:sp3d prstMaterial="powder">
              <a:bevelT h="50800" prst="convex"/>
            </a:sp3d>
          </c:spPr>
          <c:dLbls>
            <c:dLbl>
              <c:idx val="0"/>
              <c:layout>
                <c:manualLayout>
                  <c:x val="1.3467919204362445E-3"/>
                  <c:y val="0.2424236033873504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7339596021811655E-3"/>
                  <c:y val="-6.926388668209989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467919204362344E-3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28673.4</c:v>
                </c:pt>
                <c:pt idx="1">
                  <c:v>938.3</c:v>
                </c:pt>
                <c:pt idx="2">
                  <c:v>1221.5999999999999</c:v>
                </c:pt>
                <c:pt idx="3">
                  <c:v>3235.5</c:v>
                </c:pt>
                <c:pt idx="4">
                  <c:v>4766.1000000000004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1.3467919204362424E-3"/>
                  <c:y val="0.230879622273662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121127283926001E-2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0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29960</c:v>
                </c:pt>
                <c:pt idx="1">
                  <c:v>340.1</c:v>
                </c:pt>
                <c:pt idx="2">
                  <c:v>1326.6</c:v>
                </c:pt>
                <c:pt idx="3">
                  <c:v>3182.8</c:v>
                </c:pt>
                <c:pt idx="4">
                  <c:v>1936.6</c:v>
                </c:pt>
              </c:numCache>
            </c:numRef>
          </c:val>
        </c:ser>
        <c:dLbls>
          <c:showVal val="1"/>
        </c:dLbls>
        <c:shape val="box"/>
        <c:axId val="142817920"/>
        <c:axId val="142832000"/>
        <c:axId val="0"/>
      </c:bar3DChart>
      <c:catAx>
        <c:axId val="142817920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2832000"/>
        <c:crosses val="autoZero"/>
        <c:auto val="1"/>
        <c:lblAlgn val="ctr"/>
        <c:lblOffset val="100"/>
      </c:catAx>
      <c:valAx>
        <c:axId val="1428320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4281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274465588724681"/>
          <c:y val="0.92524226907764273"/>
          <c:w val="0.84725534411275849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6171022054875364"/>
          <c:y val="6.3890239228414539E-2"/>
          <c:w val="0.83828977945124639"/>
          <c:h val="0.93610979111119963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9951623990007E-3"/>
                  <c:y val="-2.464517116148441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136433.60000000001</c:v>
                </c:pt>
                <c:pt idx="1">
                  <c:v>202238.8</c:v>
                </c:pt>
                <c:pt idx="2">
                  <c:v>527969.9</c:v>
                </c:pt>
                <c:pt idx="3">
                  <c:v>6173.4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4.1177970974394006E-3"/>
                  <c:y val="2.0334878238652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136433.60000000001</c:v>
                </c:pt>
                <c:pt idx="1">
                  <c:v>205712.5</c:v>
                </c:pt>
                <c:pt idx="2">
                  <c:v>530566.69999999704</c:v>
                </c:pt>
                <c:pt idx="3">
                  <c:v>2675.6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8870837350274E-3"/>
                  <c:y val="-6.962522056162019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#,##0.00</c:formatCode>
                <c:ptCount val="4"/>
                <c:pt idx="0">
                  <c:v>0</c:v>
                </c:pt>
                <c:pt idx="1">
                  <c:v>84771.199999999997</c:v>
                </c:pt>
                <c:pt idx="2">
                  <c:v>522698.1</c:v>
                </c:pt>
                <c:pt idx="3">
                  <c:v>2418</c:v>
                </c:pt>
              </c:numCache>
            </c:numRef>
          </c:val>
        </c:ser>
        <c:dLbls>
          <c:showVal val="1"/>
        </c:dLbls>
        <c:axId val="143028992"/>
        <c:axId val="143030528"/>
      </c:barChart>
      <c:catAx>
        <c:axId val="143028992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3030528"/>
        <c:crosses val="autoZero"/>
        <c:auto val="1"/>
        <c:lblAlgn val="ctr"/>
        <c:lblOffset val="100"/>
      </c:catAx>
      <c:valAx>
        <c:axId val="143030528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143028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881E-2"/>
          <c:w val="0.89999995566057511"/>
          <c:h val="5.812698652082485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1">
                <a:tint val="54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4.0403757613086113E-3"/>
                  <c:y val="0.3463194334104993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935838408725047E-3"/>
                  <c:y val="-2.3087962227367176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3871676817449513E-3"/>
                  <c:y val="-3.23231471183144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369204.8</c:v>
                </c:pt>
                <c:pt idx="1">
                  <c:v>302025.59999999998</c:v>
                </c:pt>
                <c:pt idx="2">
                  <c:v>446732.1</c:v>
                </c:pt>
                <c:pt idx="3">
                  <c:v>6729.4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5.3871676817449201E-3"/>
                  <c:y val="0.4132745238698717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807515226172747E-3"/>
                  <c:y val="-2.30879622273670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4125286725105E-3"/>
                  <c:y val="-1.322265863936800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173159.9</c:v>
                </c:pt>
                <c:pt idx="1">
                  <c:v>90605.9</c:v>
                </c:pt>
                <c:pt idx="2">
                  <c:v>457908.4</c:v>
                </c:pt>
                <c:pt idx="3">
                  <c:v>3544.5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-1.0741250809499241E-4"/>
                  <c:y val="0.2093787172459388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919474555680266E-3"/>
                  <c:y val="-9.968704639296556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592779142968068E-3"/>
                  <c:y val="-2.644531727873598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_-* #,##0.0_р_._-;\-* #,##0.0_р_._-;_-* "-"??_р_._-;_-@_-</c:formatCode>
                <c:ptCount val="4"/>
                <c:pt idx="0">
                  <c:v>163935.5</c:v>
                </c:pt>
                <c:pt idx="1">
                  <c:v>245127.2</c:v>
                </c:pt>
                <c:pt idx="2">
                  <c:v>500479.8</c:v>
                </c:pt>
                <c:pt idx="3">
                  <c:v>20685.2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-2.7151554954964853E-3"/>
                  <c:y val="0.22889081502420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275434430533961E-3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902289416270059E-3"/>
                  <c:y val="-2.644531727873596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Лист1!$E$2:$E$5</c:f>
              <c:numCache>
                <c:formatCode>_-* #,##0.0_р_._-;\-* #,##0.0_р_._-;_-* "-"??_р_._-;_-@_-</c:formatCode>
                <c:ptCount val="4"/>
                <c:pt idx="0">
                  <c:v>136433.60000000001</c:v>
                </c:pt>
                <c:pt idx="1">
                  <c:v>202238.8</c:v>
                </c:pt>
                <c:pt idx="2">
                  <c:v>527969.9</c:v>
                </c:pt>
                <c:pt idx="3">
                  <c:v>6173.4</c:v>
                </c:pt>
              </c:numCache>
            </c:numRef>
          </c:val>
        </c:ser>
        <c:dLbls>
          <c:showVal val="1"/>
        </c:dLbls>
        <c:shape val="box"/>
        <c:axId val="143246080"/>
        <c:axId val="143247616"/>
        <c:axId val="0"/>
      </c:bar3DChart>
      <c:catAx>
        <c:axId val="143246080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3247616"/>
        <c:crosses val="autoZero"/>
        <c:auto val="1"/>
        <c:lblAlgn val="ctr"/>
        <c:lblOffset val="100"/>
      </c:catAx>
      <c:valAx>
        <c:axId val="1432476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14324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1523363764469"/>
          <c:y val="0.92524226907764273"/>
          <c:w val="0.87688476636235535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48493952060882128"/>
          <c:y val="6.5648751277628094E-3"/>
          <c:w val="0.49505147576195674"/>
          <c:h val="0.80872910611770465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508276858127107"/>
                  <c:y val="-9.6830158283050267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002741585104738E-2"/>
                  <c:y val="-2.2354588763153992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638587082519276"/>
                  <c:y val="2.4645717806531615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137046.6</c:v>
                </c:pt>
                <c:pt idx="1">
                  <c:v>3919.8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660667333259271"/>
                  <c:y val="4.826941583148310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8086368018893924E-3"/>
                  <c:y val="-4.637390106964200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470616860237444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863650699430238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 rtl="0">
                  <a:defRPr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137046.6</c:v>
                </c:pt>
                <c:pt idx="1">
                  <c:v>3919.8</c:v>
                </c:pt>
              </c:numCache>
            </c:numRef>
          </c:val>
        </c:ser>
        <c:dLbls>
          <c:showVal val="1"/>
        </c:dLbls>
        <c:axId val="143372672"/>
        <c:axId val="143374208"/>
      </c:barChart>
      <c:catAx>
        <c:axId val="143372672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43374208"/>
        <c:crosses val="autoZero"/>
        <c:auto val="1"/>
        <c:lblAlgn val="ctr"/>
        <c:lblOffset val="100"/>
      </c:catAx>
      <c:valAx>
        <c:axId val="143374208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1433726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4528732918564728E-2"/>
          <c:y val="0"/>
          <c:w val="0.82338478594970199"/>
          <c:h val="9.7270155088990964E-2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1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5951C-A5C9-4049-9BDB-AEAD8498C1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5BF6DD-475F-4310-8C2D-55036C01F2B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Всего дотации: 136 433,6 тыс.руб.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334C797-DCE0-49E0-BF5B-A5F73DFA713A}" type="parTrans" cxnId="{F3E2C31F-5517-49C0-A336-5371A1128F1C}">
      <dgm:prSet/>
      <dgm:spPr/>
      <dgm:t>
        <a:bodyPr/>
        <a:lstStyle/>
        <a:p>
          <a:endParaRPr lang="ru-RU"/>
        </a:p>
      </dgm:t>
    </dgm:pt>
    <dgm:pt modelId="{1410AC27-00B3-4665-A4CA-E8DA43596318}" type="sibTrans" cxnId="{F3E2C31F-5517-49C0-A336-5371A1128F1C}">
      <dgm:prSet/>
      <dgm:spPr/>
      <dgm:t>
        <a:bodyPr/>
        <a:lstStyle/>
        <a:p>
          <a:endParaRPr lang="ru-RU"/>
        </a:p>
      </dgm:t>
    </dgm:pt>
    <dgm:pt modelId="{467FA5E1-C046-42E4-98FE-BAF7836831E8}">
      <dgm:prSet phldrT="[Текст]"/>
      <dgm:spPr/>
      <dgm:t>
        <a:bodyPr/>
        <a:lstStyle/>
        <a:p>
          <a:r>
            <a:rPr lang="ru-RU" i="0" strike="noStrike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69 442,4 тыс.руб.  -  дотации для поощрение достижения наилучших значений показателей деятельности органов местного самоуправления</a:t>
          </a:r>
          <a:endParaRPr lang="ru-RU" i="0" strike="noStrike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B2A0BF1-FFCF-430A-A52F-7747B776A3B1}" type="parTrans" cxnId="{FE79FF38-58F4-4FA7-B74D-0994C480E778}">
      <dgm:prSet/>
      <dgm:spPr/>
      <dgm:t>
        <a:bodyPr/>
        <a:lstStyle/>
        <a:p>
          <a:endParaRPr lang="ru-RU"/>
        </a:p>
      </dgm:t>
    </dgm:pt>
    <dgm:pt modelId="{C3149C8E-480B-49B0-A409-046065B4E53B}" type="sibTrans" cxnId="{FE79FF38-58F4-4FA7-B74D-0994C480E778}">
      <dgm:prSet/>
      <dgm:spPr/>
      <dgm:t>
        <a:bodyPr/>
        <a:lstStyle/>
        <a:p>
          <a:endParaRPr lang="ru-RU"/>
        </a:p>
      </dgm:t>
    </dgm:pt>
    <dgm:pt modelId="{B42381D2-0EB2-4F52-83CB-0FA4B0F615FA}">
      <dgm:prSet phldrT="[Текст]"/>
      <dgm:spPr/>
      <dgm:t>
        <a:bodyPr/>
        <a:lstStyle/>
        <a:p>
          <a:r>
            <a:rPr lang="ru-RU" i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5 174,3 тыс.руб. – дотация в целях стимулирования роста налогового потенциала </a:t>
          </a:r>
          <a:r>
            <a:rPr lang="ru-RU" i="0" strike="noStrike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 качества планирования доходов городских округов</a:t>
          </a:r>
          <a:endParaRPr lang="ru-RU" i="0" strike="noStrike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2B1E599-F2B0-45A8-87EE-BC070590BE2F}" type="parTrans" cxnId="{A02FF39B-179A-40A8-93B3-8B6F29B07998}">
      <dgm:prSet/>
      <dgm:spPr/>
      <dgm:t>
        <a:bodyPr/>
        <a:lstStyle/>
        <a:p>
          <a:endParaRPr lang="ru-RU"/>
        </a:p>
      </dgm:t>
    </dgm:pt>
    <dgm:pt modelId="{4E0ACF02-189B-4158-9906-8345C41C28B9}" type="sibTrans" cxnId="{A02FF39B-179A-40A8-93B3-8B6F29B07998}">
      <dgm:prSet/>
      <dgm:spPr/>
      <dgm:t>
        <a:bodyPr/>
        <a:lstStyle/>
        <a:p>
          <a:endParaRPr lang="ru-RU"/>
        </a:p>
      </dgm:t>
    </dgm:pt>
    <dgm:pt modelId="{AF587ABE-67B1-43FE-BE04-577B3FDFBF47}">
      <dgm:prSet phldrT="[Текст]"/>
      <dgm:spPr/>
      <dgm:t>
        <a:bodyPr/>
        <a:lstStyle/>
        <a:p>
          <a:r>
            <a:rPr lang="ru-RU" i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61 816,9 тыс.руб. – дотация на обеспечение сбалансированности местных бюджетов</a:t>
          </a:r>
          <a:endParaRPr lang="ru-RU" i="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C69ED26-62A8-4653-96D7-EFEE58CE9345}" type="parTrans" cxnId="{4EC25A1F-C3B1-4890-9294-0FF18FB3ADA2}">
      <dgm:prSet/>
      <dgm:spPr/>
      <dgm:t>
        <a:bodyPr/>
        <a:lstStyle/>
        <a:p>
          <a:endParaRPr lang="ru-RU"/>
        </a:p>
      </dgm:t>
    </dgm:pt>
    <dgm:pt modelId="{CAA905F9-2BCA-43CE-AF3E-530C47084B54}" type="sibTrans" cxnId="{4EC25A1F-C3B1-4890-9294-0FF18FB3ADA2}">
      <dgm:prSet/>
      <dgm:spPr/>
      <dgm:t>
        <a:bodyPr/>
        <a:lstStyle/>
        <a:p>
          <a:endParaRPr lang="ru-RU"/>
        </a:p>
      </dgm:t>
    </dgm:pt>
    <dgm:pt modelId="{059CBDBD-6A33-45C1-A420-C48660731FA9}" type="pres">
      <dgm:prSet presAssocID="{2055951C-A5C9-4049-9BDB-AEAD8498C1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7AE2B-14C7-42A0-8F53-D0C977DB646B}" type="pres">
      <dgm:prSet presAssocID="{985BF6DD-475F-4310-8C2D-55036C01F2B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3FC653-18CE-4873-9056-611DEC793766}" type="pres">
      <dgm:prSet presAssocID="{985BF6DD-475F-4310-8C2D-55036C01F2B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19B5FE-D446-42D4-A10C-DE3F6F685000}" type="presOf" srcId="{B42381D2-0EB2-4F52-83CB-0FA4B0F615FA}" destId="{2C3FC653-18CE-4873-9056-611DEC793766}" srcOrd="0" destOrd="1" presId="urn:microsoft.com/office/officeart/2005/8/layout/vList2"/>
    <dgm:cxn modelId="{CAE9BD1C-E1C5-49FF-90B9-0A8CE88BCB0D}" type="presOf" srcId="{AF587ABE-67B1-43FE-BE04-577B3FDFBF47}" destId="{2C3FC653-18CE-4873-9056-611DEC793766}" srcOrd="0" destOrd="2" presId="urn:microsoft.com/office/officeart/2005/8/layout/vList2"/>
    <dgm:cxn modelId="{0AB8F637-4D98-482B-808D-64EC7E3EE455}" type="presOf" srcId="{985BF6DD-475F-4310-8C2D-55036C01F2BD}" destId="{9307AE2B-14C7-42A0-8F53-D0C977DB646B}" srcOrd="0" destOrd="0" presId="urn:microsoft.com/office/officeart/2005/8/layout/vList2"/>
    <dgm:cxn modelId="{FE79FF38-58F4-4FA7-B74D-0994C480E778}" srcId="{985BF6DD-475F-4310-8C2D-55036C01F2BD}" destId="{467FA5E1-C046-42E4-98FE-BAF7836831E8}" srcOrd="0" destOrd="0" parTransId="{AB2A0BF1-FFCF-430A-A52F-7747B776A3B1}" sibTransId="{C3149C8E-480B-49B0-A409-046065B4E53B}"/>
    <dgm:cxn modelId="{F3E2C31F-5517-49C0-A336-5371A1128F1C}" srcId="{2055951C-A5C9-4049-9BDB-AEAD8498C1B3}" destId="{985BF6DD-475F-4310-8C2D-55036C01F2BD}" srcOrd="0" destOrd="0" parTransId="{4334C797-DCE0-49E0-BF5B-A5F73DFA713A}" sibTransId="{1410AC27-00B3-4665-A4CA-E8DA43596318}"/>
    <dgm:cxn modelId="{4B839AFF-5392-459C-8870-C77374792AA8}" type="presOf" srcId="{2055951C-A5C9-4049-9BDB-AEAD8498C1B3}" destId="{059CBDBD-6A33-45C1-A420-C48660731FA9}" srcOrd="0" destOrd="0" presId="urn:microsoft.com/office/officeart/2005/8/layout/vList2"/>
    <dgm:cxn modelId="{4EC25A1F-C3B1-4890-9294-0FF18FB3ADA2}" srcId="{985BF6DD-475F-4310-8C2D-55036C01F2BD}" destId="{AF587ABE-67B1-43FE-BE04-577B3FDFBF47}" srcOrd="2" destOrd="0" parTransId="{6C69ED26-62A8-4653-96D7-EFEE58CE9345}" sibTransId="{CAA905F9-2BCA-43CE-AF3E-530C47084B54}"/>
    <dgm:cxn modelId="{A02FF39B-179A-40A8-93B3-8B6F29B07998}" srcId="{985BF6DD-475F-4310-8C2D-55036C01F2BD}" destId="{B42381D2-0EB2-4F52-83CB-0FA4B0F615FA}" srcOrd="1" destOrd="0" parTransId="{A2B1E599-F2B0-45A8-87EE-BC070590BE2F}" sibTransId="{4E0ACF02-189B-4158-9906-8345C41C28B9}"/>
    <dgm:cxn modelId="{AF639856-ED23-4560-BCF6-6D0A59022C29}" type="presOf" srcId="{467FA5E1-C046-42E4-98FE-BAF7836831E8}" destId="{2C3FC653-18CE-4873-9056-611DEC793766}" srcOrd="0" destOrd="0" presId="urn:microsoft.com/office/officeart/2005/8/layout/vList2"/>
    <dgm:cxn modelId="{07E0D9C0-F27F-4403-A6FF-73BF1954352A}" type="presParOf" srcId="{059CBDBD-6A33-45C1-A420-C48660731FA9}" destId="{9307AE2B-14C7-42A0-8F53-D0C977DB646B}" srcOrd="0" destOrd="0" presId="urn:microsoft.com/office/officeart/2005/8/layout/vList2"/>
    <dgm:cxn modelId="{61D1026A-E6CA-4A9B-85D5-0051A08EED97}" type="presParOf" srcId="{059CBDBD-6A33-45C1-A420-C48660731FA9}" destId="{2C3FC653-18CE-4873-9056-611DEC79376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36A8C0-8699-4A71-AC6F-12252A43338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55F6C4E-2C40-4408-AEA8-9D0CD12D749F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6,6</a:t>
          </a:r>
        </a:p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руб.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25AF11-FCF7-4F06-9A6E-E2EB30E28B00}" type="parTrans" cxnId="{0D327852-C46D-41C2-A047-D1EF9DC77320}">
      <dgm:prSet/>
      <dgm:spPr/>
      <dgm:t>
        <a:bodyPr/>
        <a:lstStyle/>
        <a:p>
          <a:endParaRPr lang="ru-RU" b="1"/>
        </a:p>
      </dgm:t>
    </dgm:pt>
    <dgm:pt modelId="{046E48F1-85DB-4E3C-A06B-EC4B35E20127}" type="sibTrans" cxnId="{0D327852-C46D-41C2-A047-D1EF9DC77320}">
      <dgm:prSet/>
      <dgm:spPr/>
      <dgm:t>
        <a:bodyPr/>
        <a:lstStyle/>
        <a:p>
          <a:endParaRPr lang="ru-RU" b="1"/>
        </a:p>
      </dgm:t>
    </dgm:pt>
    <dgm:pt modelId="{98F592F8-365C-4811-88D4-71EFAF65D19A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Привлечение юридических и физических лиц, осуществляющих сдачу имущества в аренду, к соблюдению налогового законодательства Российской Федерации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23BF5775-7968-4629-8ACD-28B3416B3330}" type="parTrans" cxnId="{A0989202-CDD9-483C-BB37-3B87745F7E7B}">
      <dgm:prSet/>
      <dgm:spPr/>
      <dgm:t>
        <a:bodyPr/>
        <a:lstStyle/>
        <a:p>
          <a:endParaRPr lang="ru-RU" b="1"/>
        </a:p>
      </dgm:t>
    </dgm:pt>
    <dgm:pt modelId="{64A26F08-C220-4683-9FA2-8147EF76DCE0}" type="sibTrans" cxnId="{A0989202-CDD9-483C-BB37-3B87745F7E7B}">
      <dgm:prSet/>
      <dgm:spPr/>
      <dgm:t>
        <a:bodyPr/>
        <a:lstStyle/>
        <a:p>
          <a:endParaRPr lang="ru-RU" b="1"/>
        </a:p>
      </dgm:t>
    </dgm:pt>
    <dgm:pt modelId="{FB780F1F-9C70-4508-942E-63BF962449C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млн. 486,2 тыс.руб.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D188CD-3C8C-4AEC-BD56-EDB3D6AB8472}" type="parTrans" cxnId="{67361C55-7CE2-4570-872F-0FEDAD02E2CB}">
      <dgm:prSet/>
      <dgm:spPr/>
      <dgm:t>
        <a:bodyPr/>
        <a:lstStyle/>
        <a:p>
          <a:endParaRPr lang="ru-RU" b="1"/>
        </a:p>
      </dgm:t>
    </dgm:pt>
    <dgm:pt modelId="{08BEB595-CFFD-401E-AC0E-79ACFEEF9B6A}" type="sibTrans" cxnId="{67361C55-7CE2-4570-872F-0FEDAD02E2CB}">
      <dgm:prSet/>
      <dgm:spPr/>
      <dgm:t>
        <a:bodyPr/>
        <a:lstStyle/>
        <a:p>
          <a:endParaRPr lang="ru-RU" b="1"/>
        </a:p>
      </dgm:t>
    </dgm:pt>
    <dgm:pt modelId="{2DDFE93E-167D-4224-B506-D56F5079161F}">
      <dgm:prSet phldrT="[Текст]" custT="1"/>
      <dgm:spPr/>
      <dgm:t>
        <a:bodyPr/>
        <a:lstStyle/>
        <a:p>
          <a:r>
            <a:rPr lang="ru-RU" sz="1500" b="1" i="0" u="none" dirty="0" smtClean="0">
              <a:latin typeface="Times New Roman" pitchFamily="18" charset="0"/>
              <a:cs typeface="Times New Roman" pitchFamily="18" charset="0"/>
            </a:rPr>
            <a:t>Контроль за использованием муниципальной собственности в части ведения претензионно - исковой работы по взысканию задолженности по оплате за муниципальное имущество, включая земельные участки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690AD8C1-E692-42E8-AB21-2651C62F95F7}" type="parTrans" cxnId="{AC9E8836-F6AB-4244-A5F3-787857D27912}">
      <dgm:prSet/>
      <dgm:spPr/>
      <dgm:t>
        <a:bodyPr/>
        <a:lstStyle/>
        <a:p>
          <a:endParaRPr lang="ru-RU" b="1"/>
        </a:p>
      </dgm:t>
    </dgm:pt>
    <dgm:pt modelId="{59DD22D8-C8F5-4370-8C49-3F1B86B82FC7}" type="sibTrans" cxnId="{AC9E8836-F6AB-4244-A5F3-787857D27912}">
      <dgm:prSet/>
      <dgm:spPr/>
      <dgm:t>
        <a:bodyPr/>
        <a:lstStyle/>
        <a:p>
          <a:endParaRPr lang="ru-RU" b="1"/>
        </a:p>
      </dgm:t>
    </dgm:pt>
    <dgm:pt modelId="{AEA4B47D-7CB6-45B1-BE6C-615F0CEB9535}">
      <dgm:prSet custT="1"/>
      <dgm:spPr/>
      <dgm:t>
        <a:bodyPr/>
        <a:lstStyle/>
        <a:p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3 млн. 603,3 тыс. руб., в том числе </a:t>
          </a:r>
        </a:p>
      </dgm:t>
    </dgm:pt>
    <dgm:pt modelId="{54A87D7C-28EE-4635-8992-120DBF9DE6FB}" type="parTrans" cxnId="{8F625923-A91A-406D-BCEB-CCA37A234E6F}">
      <dgm:prSet/>
      <dgm:spPr/>
      <dgm:t>
        <a:bodyPr/>
        <a:lstStyle/>
        <a:p>
          <a:endParaRPr lang="ru-RU" b="1"/>
        </a:p>
      </dgm:t>
    </dgm:pt>
    <dgm:pt modelId="{270F5E39-5085-457D-8C9C-2C279FE149D9}" type="sibTrans" cxnId="{8F625923-A91A-406D-BCEB-CCA37A234E6F}">
      <dgm:prSet/>
      <dgm:spPr/>
      <dgm:t>
        <a:bodyPr/>
        <a:lstStyle/>
        <a:p>
          <a:endParaRPr lang="ru-RU" b="1"/>
        </a:p>
      </dgm:t>
    </dgm:pt>
    <dgm:pt modelId="{072BDD0E-8879-4FCF-985F-C3F2475D8B9D}">
      <dgm:prSet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Реализация Плана мероприятий по росту доходов, повышению роли имущественных налогов в формировании бюджета города Покачи и сокращению муниципального долга города Покачи и расходов на его обслуживание на 2019  год, утвержденного ПАГ от 27.12.2018 № 1316 (в ред. от 26.12.2019), из них:</a:t>
          </a:r>
        </a:p>
      </dgm:t>
    </dgm:pt>
    <dgm:pt modelId="{9FFF02DF-0F3F-4EFC-88DB-A9D46BAC86D5}" type="sibTrans" cxnId="{B7AC7380-C29A-4461-B7A2-67936A3F212B}">
      <dgm:prSet/>
      <dgm:spPr/>
      <dgm:t>
        <a:bodyPr/>
        <a:lstStyle/>
        <a:p>
          <a:endParaRPr lang="ru-RU" b="1"/>
        </a:p>
      </dgm:t>
    </dgm:pt>
    <dgm:pt modelId="{620093D0-38FA-47BB-8A35-19659BE4AFF2}" type="parTrans" cxnId="{B7AC7380-C29A-4461-B7A2-67936A3F212B}">
      <dgm:prSet/>
      <dgm:spPr/>
      <dgm:t>
        <a:bodyPr/>
        <a:lstStyle/>
        <a:p>
          <a:endParaRPr lang="ru-RU" b="1"/>
        </a:p>
      </dgm:t>
    </dgm:pt>
    <dgm:pt modelId="{B3939F95-081D-4206-B8E3-193444BF9A31}" type="pres">
      <dgm:prSet presAssocID="{F336A8C0-8699-4A71-AC6F-12252A433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3AC719-FCC8-4608-97C6-4C9C63BA3A72}" type="pres">
      <dgm:prSet presAssocID="{255F6C4E-2C40-4408-AEA8-9D0CD12D749F}" presName="linNode" presStyleCnt="0"/>
      <dgm:spPr/>
      <dgm:t>
        <a:bodyPr/>
        <a:lstStyle/>
        <a:p>
          <a:endParaRPr lang="ru-RU"/>
        </a:p>
      </dgm:t>
    </dgm:pt>
    <dgm:pt modelId="{9B3C47B1-F211-4791-82F1-9B007C327B06}" type="pres">
      <dgm:prSet presAssocID="{255F6C4E-2C40-4408-AEA8-9D0CD12D749F}" presName="parentText" presStyleLbl="node1" presStyleIdx="0" presStyleCnt="3" custScaleX="44009" custScaleY="13011" custLinFactNeighborX="-1260" custLinFactNeighborY="-241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E9CA00-8499-454C-A17B-9E957B5D1C6A}" type="pres">
      <dgm:prSet presAssocID="{255F6C4E-2C40-4408-AEA8-9D0CD12D749F}" presName="descendantText" presStyleLbl="alignAccFollowNode1" presStyleIdx="0" presStyleCnt="3" custScaleX="128090" custScaleY="15308" custLinFactNeighborX="-616" custLinFactNeighborY="-2922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9EFDE53-4E4D-41BE-A366-38BA5F9C10BF}" type="pres">
      <dgm:prSet presAssocID="{046E48F1-85DB-4E3C-A06B-EC4B35E20127}" presName="sp" presStyleCnt="0"/>
      <dgm:spPr/>
      <dgm:t>
        <a:bodyPr/>
        <a:lstStyle/>
        <a:p>
          <a:endParaRPr lang="ru-RU"/>
        </a:p>
      </dgm:t>
    </dgm:pt>
    <dgm:pt modelId="{632F6914-406B-4C80-A3F9-9322EED569E0}" type="pres">
      <dgm:prSet presAssocID="{FB780F1F-9C70-4508-942E-63BF962449CD}" presName="linNode" presStyleCnt="0"/>
      <dgm:spPr/>
      <dgm:t>
        <a:bodyPr/>
        <a:lstStyle/>
        <a:p>
          <a:endParaRPr lang="ru-RU"/>
        </a:p>
      </dgm:t>
    </dgm:pt>
    <dgm:pt modelId="{7A6DC08E-F98E-46B3-8D9A-CF8FDF86E5BC}" type="pres">
      <dgm:prSet presAssocID="{FB780F1F-9C70-4508-942E-63BF962449CD}" presName="parentText" presStyleLbl="node1" presStyleIdx="1" presStyleCnt="3" custScaleX="44032" custScaleY="12982" custLinFactNeighborX="-846" custLinFactNeighborY="-277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74C9B-8619-4A70-BAC0-7AE457C044F4}" type="pres">
      <dgm:prSet presAssocID="{FB780F1F-9C70-4508-942E-63BF962449CD}" presName="descendantText" presStyleLbl="alignAccFollowNode1" presStyleIdx="1" presStyleCnt="3" custScaleX="129035" custScaleY="13642" custLinFactNeighborX="-711" custLinFactNeighborY="-343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44D5A41-99D5-4215-8821-215E88319070}" type="pres">
      <dgm:prSet presAssocID="{08BEB595-CFFD-401E-AC0E-79ACFEEF9B6A}" presName="sp" presStyleCnt="0"/>
      <dgm:spPr/>
      <dgm:t>
        <a:bodyPr/>
        <a:lstStyle/>
        <a:p>
          <a:endParaRPr lang="ru-RU"/>
        </a:p>
      </dgm:t>
    </dgm:pt>
    <dgm:pt modelId="{0074C97B-CF47-464D-A6BD-9C68C00B10B9}" type="pres">
      <dgm:prSet presAssocID="{AEA4B47D-7CB6-45B1-BE6C-615F0CEB9535}" presName="linNode" presStyleCnt="0"/>
      <dgm:spPr/>
      <dgm:t>
        <a:bodyPr/>
        <a:lstStyle/>
        <a:p>
          <a:endParaRPr lang="ru-RU"/>
        </a:p>
      </dgm:t>
    </dgm:pt>
    <dgm:pt modelId="{088310DF-E930-4292-976D-2D6596ACD883}" type="pres">
      <dgm:prSet presAssocID="{AEA4B47D-7CB6-45B1-BE6C-615F0CEB9535}" presName="parentText" presStyleLbl="node1" presStyleIdx="2" presStyleCnt="3" custScaleX="44009" custScaleY="13011" custLinFactNeighborX="-745" custLinFactNeighborY="-322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EF4B0-3C7A-458E-93FC-C7C7BBC541EE}" type="pres">
      <dgm:prSet presAssocID="{AEA4B47D-7CB6-45B1-BE6C-615F0CEB9535}" presName="descendantText" presStyleLbl="alignAccFollowNode1" presStyleIdx="2" presStyleCnt="3" custScaleX="129064" custScaleY="20300" custLinFactNeighborX="653" custLinFactNeighborY="-389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0D327852-C46D-41C2-A047-D1EF9DC77320}" srcId="{F336A8C0-8699-4A71-AC6F-12252A433383}" destId="{255F6C4E-2C40-4408-AEA8-9D0CD12D749F}" srcOrd="0" destOrd="0" parTransId="{8E25AF11-FCF7-4F06-9A6E-E2EB30E28B00}" sibTransId="{046E48F1-85DB-4E3C-A06B-EC4B35E20127}"/>
    <dgm:cxn modelId="{BCCBECA5-50D2-4E7C-9346-4918F0BC40DA}" type="presOf" srcId="{F336A8C0-8699-4A71-AC6F-12252A433383}" destId="{B3939F95-081D-4206-B8E3-193444BF9A31}" srcOrd="0" destOrd="0" presId="urn:microsoft.com/office/officeart/2005/8/layout/vList5"/>
    <dgm:cxn modelId="{FB72CC4E-446D-43F3-915C-C99FC2289356}" type="presOf" srcId="{072BDD0E-8879-4FCF-985F-C3F2475D8B9D}" destId="{972EF4B0-3C7A-458E-93FC-C7C7BBC541EE}" srcOrd="0" destOrd="0" presId="urn:microsoft.com/office/officeart/2005/8/layout/vList5"/>
    <dgm:cxn modelId="{13F80E8C-ECB6-4FD8-92DD-48F25FF17008}" type="presOf" srcId="{FB780F1F-9C70-4508-942E-63BF962449CD}" destId="{7A6DC08E-F98E-46B3-8D9A-CF8FDF86E5BC}" srcOrd="0" destOrd="0" presId="urn:microsoft.com/office/officeart/2005/8/layout/vList5"/>
    <dgm:cxn modelId="{8F625923-A91A-406D-BCEB-CCA37A234E6F}" srcId="{F336A8C0-8699-4A71-AC6F-12252A433383}" destId="{AEA4B47D-7CB6-45B1-BE6C-615F0CEB9535}" srcOrd="2" destOrd="0" parTransId="{54A87D7C-28EE-4635-8992-120DBF9DE6FB}" sibTransId="{270F5E39-5085-457D-8C9C-2C279FE149D9}"/>
    <dgm:cxn modelId="{67361C55-7CE2-4570-872F-0FEDAD02E2CB}" srcId="{F336A8C0-8699-4A71-AC6F-12252A433383}" destId="{FB780F1F-9C70-4508-942E-63BF962449CD}" srcOrd="1" destOrd="0" parTransId="{96D188CD-3C8C-4AEC-BD56-EDB3D6AB8472}" sibTransId="{08BEB595-CFFD-401E-AC0E-79ACFEEF9B6A}"/>
    <dgm:cxn modelId="{A0989202-CDD9-483C-BB37-3B87745F7E7B}" srcId="{255F6C4E-2C40-4408-AEA8-9D0CD12D749F}" destId="{98F592F8-365C-4811-88D4-71EFAF65D19A}" srcOrd="0" destOrd="0" parTransId="{23BF5775-7968-4629-8ACD-28B3416B3330}" sibTransId="{64A26F08-C220-4683-9FA2-8147EF76DCE0}"/>
    <dgm:cxn modelId="{4744EEC3-B7C2-4A7F-B819-CC8D407C81F6}" type="presOf" srcId="{98F592F8-365C-4811-88D4-71EFAF65D19A}" destId="{79E9CA00-8499-454C-A17B-9E957B5D1C6A}" srcOrd="0" destOrd="0" presId="urn:microsoft.com/office/officeart/2005/8/layout/vList5"/>
    <dgm:cxn modelId="{DBCB60C3-FAF9-4145-9CBB-2FF15B7DB709}" type="presOf" srcId="{2DDFE93E-167D-4224-B506-D56F5079161F}" destId="{E4574C9B-8619-4A70-BAC0-7AE457C044F4}" srcOrd="0" destOrd="0" presId="urn:microsoft.com/office/officeart/2005/8/layout/vList5"/>
    <dgm:cxn modelId="{DE5E97AB-BACC-444D-9E14-273A8FB83F83}" type="presOf" srcId="{AEA4B47D-7CB6-45B1-BE6C-615F0CEB9535}" destId="{088310DF-E930-4292-976D-2D6596ACD883}" srcOrd="0" destOrd="0" presId="urn:microsoft.com/office/officeart/2005/8/layout/vList5"/>
    <dgm:cxn modelId="{B7AC7380-C29A-4461-B7A2-67936A3F212B}" srcId="{AEA4B47D-7CB6-45B1-BE6C-615F0CEB9535}" destId="{072BDD0E-8879-4FCF-985F-C3F2475D8B9D}" srcOrd="0" destOrd="0" parTransId="{620093D0-38FA-47BB-8A35-19659BE4AFF2}" sibTransId="{9FFF02DF-0F3F-4EFC-88DB-A9D46BAC86D5}"/>
    <dgm:cxn modelId="{E3E0546D-D17F-40FA-BDC8-68552963E349}" type="presOf" srcId="{255F6C4E-2C40-4408-AEA8-9D0CD12D749F}" destId="{9B3C47B1-F211-4791-82F1-9B007C327B06}" srcOrd="0" destOrd="0" presId="urn:microsoft.com/office/officeart/2005/8/layout/vList5"/>
    <dgm:cxn modelId="{AC9E8836-F6AB-4244-A5F3-787857D27912}" srcId="{FB780F1F-9C70-4508-942E-63BF962449CD}" destId="{2DDFE93E-167D-4224-B506-D56F5079161F}" srcOrd="0" destOrd="0" parTransId="{690AD8C1-E692-42E8-AB21-2651C62F95F7}" sibTransId="{59DD22D8-C8F5-4370-8C49-3F1B86B82FC7}"/>
    <dgm:cxn modelId="{E4E493B4-D440-4FA4-A4EF-F99A404D12F4}" type="presParOf" srcId="{B3939F95-081D-4206-B8E3-193444BF9A31}" destId="{613AC719-FCC8-4608-97C6-4C9C63BA3A72}" srcOrd="0" destOrd="0" presId="urn:microsoft.com/office/officeart/2005/8/layout/vList5"/>
    <dgm:cxn modelId="{F5CC5166-6768-4019-8BDD-F96B301D8B67}" type="presParOf" srcId="{613AC719-FCC8-4608-97C6-4C9C63BA3A72}" destId="{9B3C47B1-F211-4791-82F1-9B007C327B06}" srcOrd="0" destOrd="0" presId="urn:microsoft.com/office/officeart/2005/8/layout/vList5"/>
    <dgm:cxn modelId="{6E028512-143D-4D2E-95F2-05142B26D829}" type="presParOf" srcId="{613AC719-FCC8-4608-97C6-4C9C63BA3A72}" destId="{79E9CA00-8499-454C-A17B-9E957B5D1C6A}" srcOrd="1" destOrd="0" presId="urn:microsoft.com/office/officeart/2005/8/layout/vList5"/>
    <dgm:cxn modelId="{9D5292BE-DCF7-433B-9E0F-551FC7FA5ACE}" type="presParOf" srcId="{B3939F95-081D-4206-B8E3-193444BF9A31}" destId="{89EFDE53-4E4D-41BE-A366-38BA5F9C10BF}" srcOrd="1" destOrd="0" presId="urn:microsoft.com/office/officeart/2005/8/layout/vList5"/>
    <dgm:cxn modelId="{10DCC3F5-0ABF-4750-B719-EDBAA9097FDC}" type="presParOf" srcId="{B3939F95-081D-4206-B8E3-193444BF9A31}" destId="{632F6914-406B-4C80-A3F9-9322EED569E0}" srcOrd="2" destOrd="0" presId="urn:microsoft.com/office/officeart/2005/8/layout/vList5"/>
    <dgm:cxn modelId="{56890E01-9B65-4475-943E-490D36470A92}" type="presParOf" srcId="{632F6914-406B-4C80-A3F9-9322EED569E0}" destId="{7A6DC08E-F98E-46B3-8D9A-CF8FDF86E5BC}" srcOrd="0" destOrd="0" presId="urn:microsoft.com/office/officeart/2005/8/layout/vList5"/>
    <dgm:cxn modelId="{6769C0C5-E2A2-4B57-BBEE-5E692E9FA4F4}" type="presParOf" srcId="{632F6914-406B-4C80-A3F9-9322EED569E0}" destId="{E4574C9B-8619-4A70-BAC0-7AE457C044F4}" srcOrd="1" destOrd="0" presId="urn:microsoft.com/office/officeart/2005/8/layout/vList5"/>
    <dgm:cxn modelId="{5FFE0AAB-F6DA-4632-9A9E-03B212F79F52}" type="presParOf" srcId="{B3939F95-081D-4206-B8E3-193444BF9A31}" destId="{744D5A41-99D5-4215-8821-215E88319070}" srcOrd="3" destOrd="0" presId="urn:microsoft.com/office/officeart/2005/8/layout/vList5"/>
    <dgm:cxn modelId="{7395A24C-2F44-43DF-B08A-4E6C8ED1E731}" type="presParOf" srcId="{B3939F95-081D-4206-B8E3-193444BF9A31}" destId="{0074C97B-CF47-464D-A6BD-9C68C00B10B9}" srcOrd="4" destOrd="0" presId="urn:microsoft.com/office/officeart/2005/8/layout/vList5"/>
    <dgm:cxn modelId="{9F659EA7-4BDE-4DD1-874C-1BDD51002144}" type="presParOf" srcId="{0074C97B-CF47-464D-A6BD-9C68C00B10B9}" destId="{088310DF-E930-4292-976D-2D6596ACD883}" srcOrd="0" destOrd="0" presId="urn:microsoft.com/office/officeart/2005/8/layout/vList5"/>
    <dgm:cxn modelId="{0C819E47-219C-41B5-A761-F8CD3FBA024F}" type="presParOf" srcId="{0074C97B-CF47-464D-A6BD-9C68C00B10B9}" destId="{972EF4B0-3C7A-458E-93FC-C7C7BBC541EE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648408-2F93-4E59-A283-65E4DE09346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6DDA7B8-C3C3-4956-93C1-76A00A1350FA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Сокращение бюджетных средств на закупку товаров, работ и услуг по итогам проведения торгов 6</a:t>
          </a:r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млн. 995,9тыс.руб.  </a:t>
          </a:r>
          <a:endParaRPr lang="ru-RU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4B251D7-9F20-46CC-A626-C48A0B51516C}" type="parTrans" cxnId="{7D268E20-D21C-4720-9912-90DD6C6E86A9}">
      <dgm:prSet/>
      <dgm:spPr/>
      <dgm:t>
        <a:bodyPr/>
        <a:lstStyle/>
        <a:p>
          <a:endParaRPr lang="ru-RU"/>
        </a:p>
      </dgm:t>
    </dgm:pt>
    <dgm:pt modelId="{D34EB8BF-9BDB-4002-B872-0A004953114F}" type="sibTrans" cxnId="{7D268E20-D21C-4720-9912-90DD6C6E86A9}">
      <dgm:prSet/>
      <dgm:spPr/>
      <dgm:t>
        <a:bodyPr/>
        <a:lstStyle/>
        <a:p>
          <a:endParaRPr lang="ru-RU"/>
        </a:p>
      </dgm:t>
    </dgm:pt>
    <dgm:pt modelId="{07164CB3-7A22-45A4-BC33-5AD97DC0AA03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Расширение перечня и объема платных услуг 31 млн.598,4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B565B04-85D1-4F80-B610-EA0CBF170AD7}" type="parTrans" cxnId="{4A410467-DADA-4782-B7F6-8DEA4FE2EAD4}">
      <dgm:prSet/>
      <dgm:spPr/>
      <dgm:t>
        <a:bodyPr/>
        <a:lstStyle/>
        <a:p>
          <a:endParaRPr lang="ru-RU"/>
        </a:p>
      </dgm:t>
    </dgm:pt>
    <dgm:pt modelId="{591903D9-D3A5-4442-A972-5373E85BB569}" type="sibTrans" cxnId="{4A410467-DADA-4782-B7F6-8DEA4FE2EAD4}">
      <dgm:prSet/>
      <dgm:spPr/>
      <dgm:t>
        <a:bodyPr/>
        <a:lstStyle/>
        <a:p>
          <a:endParaRPr lang="ru-RU"/>
        </a:p>
      </dgm:t>
    </dgm:pt>
    <dgm:pt modelId="{FE9033C3-C87D-452E-AA22-D57702EEF9F8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Участие в государственной программе  "Поддержка занятости населения"         1 млн.440,1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15E99B9-87A6-47EC-A1A7-E84664F9AE01}" type="parTrans" cxnId="{B4BDC04F-6EEE-4434-BC9E-5181050954B1}">
      <dgm:prSet/>
      <dgm:spPr/>
      <dgm:t>
        <a:bodyPr/>
        <a:lstStyle/>
        <a:p>
          <a:endParaRPr lang="ru-RU"/>
        </a:p>
      </dgm:t>
    </dgm:pt>
    <dgm:pt modelId="{DA4141FF-B882-42D6-AECD-A6B1D9A9A5D8}" type="sibTrans" cxnId="{B4BDC04F-6EEE-4434-BC9E-5181050954B1}">
      <dgm:prSet/>
      <dgm:spPr/>
      <dgm:t>
        <a:bodyPr/>
        <a:lstStyle/>
        <a:p>
          <a:endParaRPr lang="ru-RU"/>
        </a:p>
      </dgm:t>
    </dgm:pt>
    <dgm:pt modelId="{7F9E0085-5E19-4D71-AB83-55DF298FFC38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Безвозмездные поступления  140 млн.966,4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18F103D-5B31-4CB0-A78E-ED26ABA2CD7E}" type="parTrans" cxnId="{4D6646DA-EA14-4081-B0EB-7C9C0B6364D9}">
      <dgm:prSet/>
      <dgm:spPr/>
      <dgm:t>
        <a:bodyPr/>
        <a:lstStyle/>
        <a:p>
          <a:endParaRPr lang="ru-RU"/>
        </a:p>
      </dgm:t>
    </dgm:pt>
    <dgm:pt modelId="{6A0B4A34-A46A-446C-BE6E-4DD60A198925}" type="sibTrans" cxnId="{4D6646DA-EA14-4081-B0EB-7C9C0B6364D9}">
      <dgm:prSet/>
      <dgm:spPr/>
      <dgm:t>
        <a:bodyPr/>
        <a:lstStyle/>
        <a:p>
          <a:endParaRPr lang="ru-RU"/>
        </a:p>
      </dgm:t>
    </dgm:pt>
    <dgm:pt modelId="{71137D9A-9151-4894-9B7A-54E102F0137B}">
      <dgm:prSet phldrT="[Текст]"/>
      <dgm:spPr/>
      <dgm:t>
        <a:bodyPr/>
        <a:lstStyle/>
        <a:p>
          <a:r>
            <a:rPr lang="ru-RU" b="1" i="0" u="none" strike="noStrike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Оптимизация</a:t>
          </a:r>
          <a:r>
            <a:rPr lang="ru-RU" b="1" i="0" u="none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расход на содержание работников </a:t>
          </a:r>
          <a:r>
            <a:rPr lang="ru-RU" b="1" i="0" u="none" strike="noStrike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ОМС</a:t>
          </a:r>
          <a:r>
            <a:rPr lang="ru-RU" b="1" i="0" u="none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14 млн. 564,7 тыс.руб.</a:t>
          </a:r>
          <a:r>
            <a:rPr lang="ru-RU" b="1" i="0" u="none" strike="sng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b="1" i="0" u="none" strike="sng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E8400F-3E0C-4ACE-81A9-A3C9549FE9CB}" type="parTrans" cxnId="{5156FC20-E1B5-4189-86BC-BDD54A66430D}">
      <dgm:prSet/>
      <dgm:spPr/>
      <dgm:t>
        <a:bodyPr/>
        <a:lstStyle/>
        <a:p>
          <a:endParaRPr lang="ru-RU"/>
        </a:p>
      </dgm:t>
    </dgm:pt>
    <dgm:pt modelId="{F64196B4-B1E2-4A0C-908E-00D8548BDF00}" type="sibTrans" cxnId="{5156FC20-E1B5-4189-86BC-BDD54A66430D}">
      <dgm:prSet/>
      <dgm:spPr/>
      <dgm:t>
        <a:bodyPr/>
        <a:lstStyle/>
        <a:p>
          <a:endParaRPr lang="ru-RU"/>
        </a:p>
      </dgm:t>
    </dgm:pt>
    <dgm:pt modelId="{56EC4896-A52E-457E-83E8-31C23856C627}">
      <dgm:prSet phldrT="[Текст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Передача муниципальных услуг негосударственным (немуниципальным) организациям в т.ч. социально ориентированным некоммерческим организациям   40 млн.198,7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C15DC6F-19C9-4652-A7D4-2B8551BB7B58}" type="parTrans" cxnId="{3459F2A0-BD14-4AA8-AF6D-1236D9E2E924}">
      <dgm:prSet/>
      <dgm:spPr/>
      <dgm:t>
        <a:bodyPr/>
        <a:lstStyle/>
        <a:p>
          <a:endParaRPr lang="ru-RU"/>
        </a:p>
      </dgm:t>
    </dgm:pt>
    <dgm:pt modelId="{7FB9607F-135D-4F13-9DFF-02412F18938F}" type="sibTrans" cxnId="{3459F2A0-BD14-4AA8-AF6D-1236D9E2E924}">
      <dgm:prSet/>
      <dgm:spPr/>
      <dgm:t>
        <a:bodyPr/>
        <a:lstStyle/>
        <a:p>
          <a:endParaRPr lang="ru-RU"/>
        </a:p>
      </dgm:t>
    </dgm:pt>
    <dgm:pt modelId="{61F6E57D-45E9-440A-A306-6ACDCB13C134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 счет страховых взносов на проведение предупредительных мер по сокращению производственного травматизма и профессиональных заболеваний работников, занятых на работах с вредными и (или) опасными производственными факторами 151,5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2005A9B-E1A8-4963-AACB-56622ED89399}" type="parTrans" cxnId="{6E11AC9A-F859-4DF7-81BA-C29A034B1697}">
      <dgm:prSet/>
      <dgm:spPr/>
      <dgm:t>
        <a:bodyPr/>
        <a:lstStyle/>
        <a:p>
          <a:endParaRPr lang="ru-RU"/>
        </a:p>
      </dgm:t>
    </dgm:pt>
    <dgm:pt modelId="{213E577C-9323-4F64-B38E-4FE6D615CAAA}" type="sibTrans" cxnId="{6E11AC9A-F859-4DF7-81BA-C29A034B1697}">
      <dgm:prSet/>
      <dgm:spPr/>
      <dgm:t>
        <a:bodyPr/>
        <a:lstStyle/>
        <a:p>
          <a:endParaRPr lang="ru-RU"/>
        </a:p>
      </dgm:t>
    </dgm:pt>
    <dgm:pt modelId="{7061E290-C234-46F3-951E-556FD3528035}" type="pres">
      <dgm:prSet presAssocID="{D2648408-2F93-4E59-A283-65E4DE0934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9C49FFC-917A-4275-A231-4F38DC6FB8FA}" type="pres">
      <dgm:prSet presAssocID="{D2648408-2F93-4E59-A283-65E4DE093463}" presName="Name1" presStyleCnt="0"/>
      <dgm:spPr/>
      <dgm:t>
        <a:bodyPr/>
        <a:lstStyle/>
        <a:p>
          <a:endParaRPr lang="ru-RU"/>
        </a:p>
      </dgm:t>
    </dgm:pt>
    <dgm:pt modelId="{4A46953D-3BFF-45D4-911E-E5F4B5555D85}" type="pres">
      <dgm:prSet presAssocID="{D2648408-2F93-4E59-A283-65E4DE093463}" presName="cycle" presStyleCnt="0"/>
      <dgm:spPr/>
      <dgm:t>
        <a:bodyPr/>
        <a:lstStyle/>
        <a:p>
          <a:endParaRPr lang="ru-RU"/>
        </a:p>
      </dgm:t>
    </dgm:pt>
    <dgm:pt modelId="{A52ECF17-7195-46DB-9DD6-7FA94BD70ED8}" type="pres">
      <dgm:prSet presAssocID="{D2648408-2F93-4E59-A283-65E4DE093463}" presName="srcNode" presStyleLbl="node1" presStyleIdx="0" presStyleCnt="7"/>
      <dgm:spPr/>
      <dgm:t>
        <a:bodyPr/>
        <a:lstStyle/>
        <a:p>
          <a:endParaRPr lang="ru-RU"/>
        </a:p>
      </dgm:t>
    </dgm:pt>
    <dgm:pt modelId="{BBDC174E-780C-4044-BBFC-BE5048517A0D}" type="pres">
      <dgm:prSet presAssocID="{D2648408-2F93-4E59-A283-65E4DE093463}" presName="conn" presStyleLbl="parChTrans1D2" presStyleIdx="0" presStyleCnt="1"/>
      <dgm:spPr/>
      <dgm:t>
        <a:bodyPr/>
        <a:lstStyle/>
        <a:p>
          <a:endParaRPr lang="ru-RU"/>
        </a:p>
      </dgm:t>
    </dgm:pt>
    <dgm:pt modelId="{51E3F4AD-5466-478C-8497-685FD885919D}" type="pres">
      <dgm:prSet presAssocID="{D2648408-2F93-4E59-A283-65E4DE093463}" presName="extraNode" presStyleLbl="node1" presStyleIdx="0" presStyleCnt="7"/>
      <dgm:spPr/>
      <dgm:t>
        <a:bodyPr/>
        <a:lstStyle/>
        <a:p>
          <a:endParaRPr lang="ru-RU"/>
        </a:p>
      </dgm:t>
    </dgm:pt>
    <dgm:pt modelId="{B8FFD9BF-34E5-4E9E-9ACB-BE6C42EDDBCF}" type="pres">
      <dgm:prSet presAssocID="{D2648408-2F93-4E59-A283-65E4DE093463}" presName="dstNode" presStyleLbl="node1" presStyleIdx="0" presStyleCnt="7"/>
      <dgm:spPr/>
      <dgm:t>
        <a:bodyPr/>
        <a:lstStyle/>
        <a:p>
          <a:endParaRPr lang="ru-RU"/>
        </a:p>
      </dgm:t>
    </dgm:pt>
    <dgm:pt modelId="{21331DC1-3797-4735-9152-650F3BE4CF5D}" type="pres">
      <dgm:prSet presAssocID="{16DDA7B8-C3C3-4956-93C1-76A00A1350FA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64EFC-489D-4084-9972-A90DA8D0989C}" type="pres">
      <dgm:prSet presAssocID="{16DDA7B8-C3C3-4956-93C1-76A00A1350FA}" presName="accent_1" presStyleCnt="0"/>
      <dgm:spPr/>
      <dgm:t>
        <a:bodyPr/>
        <a:lstStyle/>
        <a:p>
          <a:endParaRPr lang="ru-RU"/>
        </a:p>
      </dgm:t>
    </dgm:pt>
    <dgm:pt modelId="{C8D2AC8F-C3EA-452A-8A0E-42AD9470C76F}" type="pres">
      <dgm:prSet presAssocID="{16DDA7B8-C3C3-4956-93C1-76A00A1350FA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2D947784-3690-4AC2-B275-08643649CDA5}" type="pres">
      <dgm:prSet presAssocID="{07164CB3-7A22-45A4-BC33-5AD97DC0AA0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6F13E-D8A9-42A1-86D7-1D017D8EA53C}" type="pres">
      <dgm:prSet presAssocID="{07164CB3-7A22-45A4-BC33-5AD97DC0AA03}" presName="accent_2" presStyleCnt="0"/>
      <dgm:spPr/>
      <dgm:t>
        <a:bodyPr/>
        <a:lstStyle/>
        <a:p>
          <a:endParaRPr lang="ru-RU"/>
        </a:p>
      </dgm:t>
    </dgm:pt>
    <dgm:pt modelId="{142AC896-8044-4711-AFF7-D09AFD412CDA}" type="pres">
      <dgm:prSet presAssocID="{07164CB3-7A22-45A4-BC33-5AD97DC0AA03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D6913B5E-CD0E-4AED-9BB1-26F7C5549F79}" type="pres">
      <dgm:prSet presAssocID="{FE9033C3-C87D-452E-AA22-D57702EEF9F8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FD4E7-8AF8-4A12-B611-5962E1584FEC}" type="pres">
      <dgm:prSet presAssocID="{FE9033C3-C87D-452E-AA22-D57702EEF9F8}" presName="accent_3" presStyleCnt="0"/>
      <dgm:spPr/>
      <dgm:t>
        <a:bodyPr/>
        <a:lstStyle/>
        <a:p>
          <a:endParaRPr lang="ru-RU"/>
        </a:p>
      </dgm:t>
    </dgm:pt>
    <dgm:pt modelId="{62DF3781-3851-448D-BE45-F3AE334E7861}" type="pres">
      <dgm:prSet presAssocID="{FE9033C3-C87D-452E-AA22-D57702EEF9F8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8265D8E2-A31A-4866-B600-C65E437A93A4}" type="pres">
      <dgm:prSet presAssocID="{7F9E0085-5E19-4D71-AB83-55DF298FFC38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B375B-6337-40F1-A1BD-667ACE22EF57}" type="pres">
      <dgm:prSet presAssocID="{7F9E0085-5E19-4D71-AB83-55DF298FFC38}" presName="accent_4" presStyleCnt="0"/>
      <dgm:spPr/>
      <dgm:t>
        <a:bodyPr/>
        <a:lstStyle/>
        <a:p>
          <a:endParaRPr lang="ru-RU"/>
        </a:p>
      </dgm:t>
    </dgm:pt>
    <dgm:pt modelId="{6DBEF198-7FAF-4A44-A618-3C40A6EAA8E8}" type="pres">
      <dgm:prSet presAssocID="{7F9E0085-5E19-4D71-AB83-55DF298FFC38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0796E35F-C21D-41BB-9F93-4BF7FDA5FDDC}" type="pres">
      <dgm:prSet presAssocID="{71137D9A-9151-4894-9B7A-54E102F0137B}" presName="text_5" presStyleLbl="node1" presStyleIdx="4" presStyleCnt="7" custLinFactNeighborX="201" custLinFactNeighborY="-38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D4F2D-8DD4-4167-9537-DC7C6BEBC526}" type="pres">
      <dgm:prSet presAssocID="{71137D9A-9151-4894-9B7A-54E102F0137B}" presName="accent_5" presStyleCnt="0"/>
      <dgm:spPr/>
      <dgm:t>
        <a:bodyPr/>
        <a:lstStyle/>
        <a:p>
          <a:endParaRPr lang="ru-RU"/>
        </a:p>
      </dgm:t>
    </dgm:pt>
    <dgm:pt modelId="{E23B8325-C333-4F49-9E17-FAF59A63CE36}" type="pres">
      <dgm:prSet presAssocID="{71137D9A-9151-4894-9B7A-54E102F0137B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7C1F30B6-A2F2-48B3-8467-58A6AA11B38F}" type="pres">
      <dgm:prSet presAssocID="{56EC4896-A52E-457E-83E8-31C23856C62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E8A66-247E-45E5-8420-943652935415}" type="pres">
      <dgm:prSet presAssocID="{56EC4896-A52E-457E-83E8-31C23856C627}" presName="accent_6" presStyleCnt="0"/>
      <dgm:spPr/>
    </dgm:pt>
    <dgm:pt modelId="{04338C7D-2A61-42EC-B283-A25777D22807}" type="pres">
      <dgm:prSet presAssocID="{56EC4896-A52E-457E-83E8-31C23856C627}" presName="accentRepeatNode" presStyleLbl="solidFgAcc1" presStyleIdx="5" presStyleCnt="7"/>
      <dgm:spPr/>
    </dgm:pt>
    <dgm:pt modelId="{2327B909-A576-453D-9CD3-F475427F117B}" type="pres">
      <dgm:prSet presAssocID="{61F6E57D-45E9-440A-A306-6ACDCB13C13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E6715-4FC5-4EEF-B940-3830A09BA81D}" type="pres">
      <dgm:prSet presAssocID="{61F6E57D-45E9-440A-A306-6ACDCB13C134}" presName="accent_7" presStyleCnt="0"/>
      <dgm:spPr/>
    </dgm:pt>
    <dgm:pt modelId="{60110F1D-F6DC-49E3-A413-8BD4F132D800}" type="pres">
      <dgm:prSet presAssocID="{61F6E57D-45E9-440A-A306-6ACDCB13C134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74B516A4-0EE7-494C-BA22-D5AD4586D6EA}" type="presOf" srcId="{61F6E57D-45E9-440A-A306-6ACDCB13C134}" destId="{2327B909-A576-453D-9CD3-F475427F117B}" srcOrd="0" destOrd="0" presId="urn:microsoft.com/office/officeart/2008/layout/VerticalCurvedList"/>
    <dgm:cxn modelId="{6E11AC9A-F859-4DF7-81BA-C29A034B1697}" srcId="{D2648408-2F93-4E59-A283-65E4DE093463}" destId="{61F6E57D-45E9-440A-A306-6ACDCB13C134}" srcOrd="6" destOrd="0" parTransId="{02005A9B-E1A8-4963-AACB-56622ED89399}" sibTransId="{213E577C-9323-4F64-B38E-4FE6D615CAAA}"/>
    <dgm:cxn modelId="{C8B17BB7-4D37-423C-A38E-8FA7485110C4}" type="presOf" srcId="{16DDA7B8-C3C3-4956-93C1-76A00A1350FA}" destId="{21331DC1-3797-4735-9152-650F3BE4CF5D}" srcOrd="0" destOrd="0" presId="urn:microsoft.com/office/officeart/2008/layout/VerticalCurvedList"/>
    <dgm:cxn modelId="{4D6646DA-EA14-4081-B0EB-7C9C0B6364D9}" srcId="{D2648408-2F93-4E59-A283-65E4DE093463}" destId="{7F9E0085-5E19-4D71-AB83-55DF298FFC38}" srcOrd="3" destOrd="0" parTransId="{018F103D-5B31-4CB0-A78E-ED26ABA2CD7E}" sibTransId="{6A0B4A34-A46A-446C-BE6E-4DD60A198925}"/>
    <dgm:cxn modelId="{3459F2A0-BD14-4AA8-AF6D-1236D9E2E924}" srcId="{D2648408-2F93-4E59-A283-65E4DE093463}" destId="{56EC4896-A52E-457E-83E8-31C23856C627}" srcOrd="5" destOrd="0" parTransId="{0C15DC6F-19C9-4652-A7D4-2B8551BB7B58}" sibTransId="{7FB9607F-135D-4F13-9DFF-02412F18938F}"/>
    <dgm:cxn modelId="{CD776305-46D1-47B2-A971-96B711C6EE68}" type="presOf" srcId="{71137D9A-9151-4894-9B7A-54E102F0137B}" destId="{0796E35F-C21D-41BB-9F93-4BF7FDA5FDDC}" srcOrd="0" destOrd="0" presId="urn:microsoft.com/office/officeart/2008/layout/VerticalCurvedList"/>
    <dgm:cxn modelId="{67C7C9CA-F51F-4622-B4F1-DE9DC7D63058}" type="presOf" srcId="{7F9E0085-5E19-4D71-AB83-55DF298FFC38}" destId="{8265D8E2-A31A-4866-B600-C65E437A93A4}" srcOrd="0" destOrd="0" presId="urn:microsoft.com/office/officeart/2008/layout/VerticalCurvedList"/>
    <dgm:cxn modelId="{6EBC0710-9F58-4359-B530-EA0958B61DFD}" type="presOf" srcId="{D2648408-2F93-4E59-A283-65E4DE093463}" destId="{7061E290-C234-46F3-951E-556FD3528035}" srcOrd="0" destOrd="0" presId="urn:microsoft.com/office/officeart/2008/layout/VerticalCurvedList"/>
    <dgm:cxn modelId="{5156FC20-E1B5-4189-86BC-BDD54A66430D}" srcId="{D2648408-2F93-4E59-A283-65E4DE093463}" destId="{71137D9A-9151-4894-9B7A-54E102F0137B}" srcOrd="4" destOrd="0" parTransId="{C0E8400F-3E0C-4ACE-81A9-A3C9549FE9CB}" sibTransId="{F64196B4-B1E2-4A0C-908E-00D8548BDF00}"/>
    <dgm:cxn modelId="{945E51F2-2F4D-4D95-B810-7E3314095F12}" type="presOf" srcId="{56EC4896-A52E-457E-83E8-31C23856C627}" destId="{7C1F30B6-A2F2-48B3-8467-58A6AA11B38F}" srcOrd="0" destOrd="0" presId="urn:microsoft.com/office/officeart/2008/layout/VerticalCurvedList"/>
    <dgm:cxn modelId="{F4F4FB81-6259-47A0-BC6F-05FAF2E5EC81}" type="presOf" srcId="{FE9033C3-C87D-452E-AA22-D57702EEF9F8}" destId="{D6913B5E-CD0E-4AED-9BB1-26F7C5549F79}" srcOrd="0" destOrd="0" presId="urn:microsoft.com/office/officeart/2008/layout/VerticalCurvedList"/>
    <dgm:cxn modelId="{AA8FDB09-E119-44D0-B729-3B498BCC15C8}" type="presOf" srcId="{D34EB8BF-9BDB-4002-B872-0A004953114F}" destId="{BBDC174E-780C-4044-BBFC-BE5048517A0D}" srcOrd="0" destOrd="0" presId="urn:microsoft.com/office/officeart/2008/layout/VerticalCurvedList"/>
    <dgm:cxn modelId="{7D268E20-D21C-4720-9912-90DD6C6E86A9}" srcId="{D2648408-2F93-4E59-A283-65E4DE093463}" destId="{16DDA7B8-C3C3-4956-93C1-76A00A1350FA}" srcOrd="0" destOrd="0" parTransId="{B4B251D7-9F20-46CC-A626-C48A0B51516C}" sibTransId="{D34EB8BF-9BDB-4002-B872-0A004953114F}"/>
    <dgm:cxn modelId="{4A410467-DADA-4782-B7F6-8DEA4FE2EAD4}" srcId="{D2648408-2F93-4E59-A283-65E4DE093463}" destId="{07164CB3-7A22-45A4-BC33-5AD97DC0AA03}" srcOrd="1" destOrd="0" parTransId="{0B565B04-85D1-4F80-B610-EA0CBF170AD7}" sibTransId="{591903D9-D3A5-4442-A972-5373E85BB569}"/>
    <dgm:cxn modelId="{F4CD6860-79FA-4FF1-8B13-F8A0848CF9D9}" type="presOf" srcId="{07164CB3-7A22-45A4-BC33-5AD97DC0AA03}" destId="{2D947784-3690-4AC2-B275-08643649CDA5}" srcOrd="0" destOrd="0" presId="urn:microsoft.com/office/officeart/2008/layout/VerticalCurvedList"/>
    <dgm:cxn modelId="{B4BDC04F-6EEE-4434-BC9E-5181050954B1}" srcId="{D2648408-2F93-4E59-A283-65E4DE093463}" destId="{FE9033C3-C87D-452E-AA22-D57702EEF9F8}" srcOrd="2" destOrd="0" parTransId="{515E99B9-87A6-47EC-A1A7-E84664F9AE01}" sibTransId="{DA4141FF-B882-42D6-AECD-A6B1D9A9A5D8}"/>
    <dgm:cxn modelId="{321D6A74-4994-4FCE-A3A4-34553A93B5D2}" type="presParOf" srcId="{7061E290-C234-46F3-951E-556FD3528035}" destId="{09C49FFC-917A-4275-A231-4F38DC6FB8FA}" srcOrd="0" destOrd="0" presId="urn:microsoft.com/office/officeart/2008/layout/VerticalCurvedList"/>
    <dgm:cxn modelId="{CA2EF040-70BA-4F63-82FD-BC542088DC39}" type="presParOf" srcId="{09C49FFC-917A-4275-A231-4F38DC6FB8FA}" destId="{4A46953D-3BFF-45D4-911E-E5F4B5555D85}" srcOrd="0" destOrd="0" presId="urn:microsoft.com/office/officeart/2008/layout/VerticalCurvedList"/>
    <dgm:cxn modelId="{F88C1DBD-0317-4EC7-B3AA-21D5240BD99D}" type="presParOf" srcId="{4A46953D-3BFF-45D4-911E-E5F4B5555D85}" destId="{A52ECF17-7195-46DB-9DD6-7FA94BD70ED8}" srcOrd="0" destOrd="0" presId="urn:microsoft.com/office/officeart/2008/layout/VerticalCurvedList"/>
    <dgm:cxn modelId="{E72085CF-16F8-49AC-A0F6-4BCB98A12AE8}" type="presParOf" srcId="{4A46953D-3BFF-45D4-911E-E5F4B5555D85}" destId="{BBDC174E-780C-4044-BBFC-BE5048517A0D}" srcOrd="1" destOrd="0" presId="urn:microsoft.com/office/officeart/2008/layout/VerticalCurvedList"/>
    <dgm:cxn modelId="{275308DB-622D-4B9F-BA45-DDEC09E89EA5}" type="presParOf" srcId="{4A46953D-3BFF-45D4-911E-E5F4B5555D85}" destId="{51E3F4AD-5466-478C-8497-685FD885919D}" srcOrd="2" destOrd="0" presId="urn:microsoft.com/office/officeart/2008/layout/VerticalCurvedList"/>
    <dgm:cxn modelId="{9C6D8E56-4D38-4536-A9D4-1083D2A97A0E}" type="presParOf" srcId="{4A46953D-3BFF-45D4-911E-E5F4B5555D85}" destId="{B8FFD9BF-34E5-4E9E-9ACB-BE6C42EDDBCF}" srcOrd="3" destOrd="0" presId="urn:microsoft.com/office/officeart/2008/layout/VerticalCurvedList"/>
    <dgm:cxn modelId="{533B93E6-035E-4FC5-96B9-30E3915277D5}" type="presParOf" srcId="{09C49FFC-917A-4275-A231-4F38DC6FB8FA}" destId="{21331DC1-3797-4735-9152-650F3BE4CF5D}" srcOrd="1" destOrd="0" presId="urn:microsoft.com/office/officeart/2008/layout/VerticalCurvedList"/>
    <dgm:cxn modelId="{33D3FC4B-0475-44E3-B7C7-61A9FC70B3EE}" type="presParOf" srcId="{09C49FFC-917A-4275-A231-4F38DC6FB8FA}" destId="{40E64EFC-489D-4084-9972-A90DA8D0989C}" srcOrd="2" destOrd="0" presId="urn:microsoft.com/office/officeart/2008/layout/VerticalCurvedList"/>
    <dgm:cxn modelId="{DC7BAB4F-4B73-48F8-B2E1-14D6966EF9ED}" type="presParOf" srcId="{40E64EFC-489D-4084-9972-A90DA8D0989C}" destId="{C8D2AC8F-C3EA-452A-8A0E-42AD9470C76F}" srcOrd="0" destOrd="0" presId="urn:microsoft.com/office/officeart/2008/layout/VerticalCurvedList"/>
    <dgm:cxn modelId="{57D829CD-2EF4-4A83-8304-71645B0DFC44}" type="presParOf" srcId="{09C49FFC-917A-4275-A231-4F38DC6FB8FA}" destId="{2D947784-3690-4AC2-B275-08643649CDA5}" srcOrd="3" destOrd="0" presId="urn:microsoft.com/office/officeart/2008/layout/VerticalCurvedList"/>
    <dgm:cxn modelId="{139543AA-0317-43D9-AF66-86E9D7C5014A}" type="presParOf" srcId="{09C49FFC-917A-4275-A231-4F38DC6FB8FA}" destId="{01A6F13E-D8A9-42A1-86D7-1D017D8EA53C}" srcOrd="4" destOrd="0" presId="urn:microsoft.com/office/officeart/2008/layout/VerticalCurvedList"/>
    <dgm:cxn modelId="{CD106177-C790-449B-9C89-551C03DABB30}" type="presParOf" srcId="{01A6F13E-D8A9-42A1-86D7-1D017D8EA53C}" destId="{142AC896-8044-4711-AFF7-D09AFD412CDA}" srcOrd="0" destOrd="0" presId="urn:microsoft.com/office/officeart/2008/layout/VerticalCurvedList"/>
    <dgm:cxn modelId="{F85C3C19-83F8-4B80-B959-FB4AE871AE06}" type="presParOf" srcId="{09C49FFC-917A-4275-A231-4F38DC6FB8FA}" destId="{D6913B5E-CD0E-4AED-9BB1-26F7C5549F79}" srcOrd="5" destOrd="0" presId="urn:microsoft.com/office/officeart/2008/layout/VerticalCurvedList"/>
    <dgm:cxn modelId="{7CA82D45-A051-4718-A3B9-CD03242D5EDC}" type="presParOf" srcId="{09C49FFC-917A-4275-A231-4F38DC6FB8FA}" destId="{724FD4E7-8AF8-4A12-B611-5962E1584FEC}" srcOrd="6" destOrd="0" presId="urn:microsoft.com/office/officeart/2008/layout/VerticalCurvedList"/>
    <dgm:cxn modelId="{C76B2DA7-DCD6-48B3-9C12-06E59A4F8967}" type="presParOf" srcId="{724FD4E7-8AF8-4A12-B611-5962E1584FEC}" destId="{62DF3781-3851-448D-BE45-F3AE334E7861}" srcOrd="0" destOrd="0" presId="urn:microsoft.com/office/officeart/2008/layout/VerticalCurvedList"/>
    <dgm:cxn modelId="{FA0B31C3-8055-43E2-8A8A-67D9E14456E6}" type="presParOf" srcId="{09C49FFC-917A-4275-A231-4F38DC6FB8FA}" destId="{8265D8E2-A31A-4866-B600-C65E437A93A4}" srcOrd="7" destOrd="0" presId="urn:microsoft.com/office/officeart/2008/layout/VerticalCurvedList"/>
    <dgm:cxn modelId="{502244E5-5A75-4B11-95D3-CCF5B6DC86BB}" type="presParOf" srcId="{09C49FFC-917A-4275-A231-4F38DC6FB8FA}" destId="{025B375B-6337-40F1-A1BD-667ACE22EF57}" srcOrd="8" destOrd="0" presId="urn:microsoft.com/office/officeart/2008/layout/VerticalCurvedList"/>
    <dgm:cxn modelId="{DB21473F-9F22-4766-A819-EBB91C9580BD}" type="presParOf" srcId="{025B375B-6337-40F1-A1BD-667ACE22EF57}" destId="{6DBEF198-7FAF-4A44-A618-3C40A6EAA8E8}" srcOrd="0" destOrd="0" presId="urn:microsoft.com/office/officeart/2008/layout/VerticalCurvedList"/>
    <dgm:cxn modelId="{BEEEB214-0E08-4925-986A-F02E1A5C10B3}" type="presParOf" srcId="{09C49FFC-917A-4275-A231-4F38DC6FB8FA}" destId="{0796E35F-C21D-41BB-9F93-4BF7FDA5FDDC}" srcOrd="9" destOrd="0" presId="urn:microsoft.com/office/officeart/2008/layout/VerticalCurvedList"/>
    <dgm:cxn modelId="{0117EACF-2E66-4197-9AFB-96E9A7EF87CC}" type="presParOf" srcId="{09C49FFC-917A-4275-A231-4F38DC6FB8FA}" destId="{EC0D4F2D-8DD4-4167-9537-DC7C6BEBC526}" srcOrd="10" destOrd="0" presId="urn:microsoft.com/office/officeart/2008/layout/VerticalCurvedList"/>
    <dgm:cxn modelId="{97AE86E2-1120-4159-8ACB-2CD988B2E6B3}" type="presParOf" srcId="{EC0D4F2D-8DD4-4167-9537-DC7C6BEBC526}" destId="{E23B8325-C333-4F49-9E17-FAF59A63CE36}" srcOrd="0" destOrd="0" presId="urn:microsoft.com/office/officeart/2008/layout/VerticalCurvedList"/>
    <dgm:cxn modelId="{6528AA52-FC12-4C52-8A9A-81DBDBD506B3}" type="presParOf" srcId="{09C49FFC-917A-4275-A231-4F38DC6FB8FA}" destId="{7C1F30B6-A2F2-48B3-8467-58A6AA11B38F}" srcOrd="11" destOrd="0" presId="urn:microsoft.com/office/officeart/2008/layout/VerticalCurvedList"/>
    <dgm:cxn modelId="{D6226469-3587-42BA-B353-0C070C585F06}" type="presParOf" srcId="{09C49FFC-917A-4275-A231-4F38DC6FB8FA}" destId="{569E8A66-247E-45E5-8420-943652935415}" srcOrd="12" destOrd="0" presId="urn:microsoft.com/office/officeart/2008/layout/VerticalCurvedList"/>
    <dgm:cxn modelId="{AFF7DBF6-C339-41C3-B01A-7FF78752B2FA}" type="presParOf" srcId="{569E8A66-247E-45E5-8420-943652935415}" destId="{04338C7D-2A61-42EC-B283-A25777D22807}" srcOrd="0" destOrd="0" presId="urn:microsoft.com/office/officeart/2008/layout/VerticalCurvedList"/>
    <dgm:cxn modelId="{831E4AE4-6D20-4E01-A1EC-47BBDE644A20}" type="presParOf" srcId="{09C49FFC-917A-4275-A231-4F38DC6FB8FA}" destId="{2327B909-A576-453D-9CD3-F475427F117B}" srcOrd="13" destOrd="0" presId="urn:microsoft.com/office/officeart/2008/layout/VerticalCurvedList"/>
    <dgm:cxn modelId="{0AB8B91F-2EA4-49D1-8DCE-D15D0A0A8F24}" type="presParOf" srcId="{09C49FFC-917A-4275-A231-4F38DC6FB8FA}" destId="{69BE6715-4FC5-4EEF-B940-3830A09BA81D}" srcOrd="14" destOrd="0" presId="urn:microsoft.com/office/officeart/2008/layout/VerticalCurvedList"/>
    <dgm:cxn modelId="{0F284F73-538C-4605-8E74-B314788EF3B4}" type="presParOf" srcId="{69BE6715-4FC5-4EEF-B940-3830A09BA81D}" destId="{60110F1D-F6DC-49E3-A413-8BD4F132D80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FA7D6B-8D4B-466A-9601-8163AEDBD133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0F489FB-4139-4933-AD70-D95DDB73A70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Планировался в размере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1млн.руб.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337E6A-7EDB-412B-95AA-E69F20A70936}" type="parTrans" cxnId="{13C3AFDB-FA2D-4F0D-A472-C410E9A9D0FF}">
      <dgm:prSet/>
      <dgm:spPr/>
      <dgm:t>
        <a:bodyPr/>
        <a:lstStyle/>
        <a:p>
          <a:endParaRPr lang="ru-RU"/>
        </a:p>
      </dgm:t>
    </dgm:pt>
    <dgm:pt modelId="{36D55C72-22F0-458E-B628-5DD27809745F}" type="sibTrans" cxnId="{13C3AFDB-FA2D-4F0D-A472-C410E9A9D0FF}">
      <dgm:prSet/>
      <dgm:spPr/>
      <dgm:t>
        <a:bodyPr/>
        <a:lstStyle/>
        <a:p>
          <a:endParaRPr lang="ru-RU"/>
        </a:p>
      </dgm:t>
    </dgm:pt>
    <dgm:pt modelId="{26217042-87EA-4331-BE6E-789D37A4AD07}">
      <dgm:prSet phldrT="[Текст]" custT="1"/>
      <dgm:spPr/>
      <dgm:t>
        <a:bodyPr/>
        <a:lstStyle/>
        <a:p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760 тыс. 015,75 руб.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не реализованы по причине отсутствия чрезвычайных ситуаций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A5DBCF4-2E4F-41B4-B465-FC06550E74A7}" type="parTrans" cxnId="{B9FAF214-370D-4ECA-B9C9-B32258FA85A0}">
      <dgm:prSet/>
      <dgm:spPr/>
      <dgm:t>
        <a:bodyPr/>
        <a:lstStyle/>
        <a:p>
          <a:endParaRPr lang="ru-RU"/>
        </a:p>
      </dgm:t>
    </dgm:pt>
    <dgm:pt modelId="{721D844F-1B0C-4E06-817D-3844396E043E}" type="sibTrans" cxnId="{B9FAF214-370D-4ECA-B9C9-B32258FA85A0}">
      <dgm:prSet/>
      <dgm:spPr/>
      <dgm:t>
        <a:bodyPr/>
        <a:lstStyle/>
        <a:p>
          <a:endParaRPr lang="ru-RU"/>
        </a:p>
      </dgm:t>
    </dgm:pt>
    <dgm:pt modelId="{D1CEF926-6B23-4644-9126-AA4569139F1C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239 тыс.984,25 руб.направлены на:</a:t>
          </a:r>
        </a:p>
        <a:p>
          <a:pPr algn="l"/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- на проведение судебной строительно-технической экспертизы в соответствии с определением </a:t>
          </a:r>
          <a:r>
            <a:rPr lang="ru-RU" sz="1500" b="1" dirty="0" err="1" smtClean="0">
              <a:latin typeface="Times New Roman" pitchFamily="18" charset="0"/>
              <a:cs typeface="Times New Roman" pitchFamily="18" charset="0"/>
            </a:rPr>
            <a:t>Нижневартовского</a:t>
          </a: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 районного суда Ханты-Мансийского автономного </a:t>
          </a:r>
          <a:r>
            <a:rPr lang="ru-RU" sz="1500" b="1" dirty="0" err="1" smtClean="0">
              <a:latin typeface="Times New Roman" pitchFamily="18" charset="0"/>
              <a:cs typeface="Times New Roman" pitchFamily="18" charset="0"/>
            </a:rPr>
            <a:t>округа-Югры</a:t>
          </a: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 по делу №2-2-3/2019 от 15.02.19(67 тыс.200руб.)</a:t>
          </a:r>
        </a:p>
        <a:p>
          <a:pPr algn="l"/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-для выплаты разницы стоимости имущества в счет погашения задолженности в рамках исполнительных производств, возбужденных в отношении гражданина (169 тыс.626,78руб.)</a:t>
          </a:r>
        </a:p>
        <a:p>
          <a:pPr algn="l"/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-на непредвиденные расходы, связанные с выплатой пособия за первые три дня временной нетрудоспособности за счет средств работодателя уволившемуся сотруднику (3 тыс. 157,47руб.)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B61A5CA3-53B9-4C69-9A85-6820F2D13A5E}" type="parTrans" cxnId="{E29B495B-4A6C-4AEE-92E1-BA0A4F80C022}">
      <dgm:prSet/>
      <dgm:spPr/>
      <dgm:t>
        <a:bodyPr/>
        <a:lstStyle/>
        <a:p>
          <a:endParaRPr lang="ru-RU"/>
        </a:p>
      </dgm:t>
    </dgm:pt>
    <dgm:pt modelId="{9ED9D68D-8828-49A6-9D92-075C46155539}" type="sibTrans" cxnId="{E29B495B-4A6C-4AEE-92E1-BA0A4F80C022}">
      <dgm:prSet/>
      <dgm:spPr/>
      <dgm:t>
        <a:bodyPr/>
        <a:lstStyle/>
        <a:p>
          <a:endParaRPr lang="ru-RU"/>
        </a:p>
      </dgm:t>
    </dgm:pt>
    <dgm:pt modelId="{ED28EB1D-0CB9-44E0-BD4F-FD47C7013698}" type="pres">
      <dgm:prSet presAssocID="{D6FA7D6B-8D4B-466A-9601-8163AEDBD13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60995D-B2AE-47B7-A199-2A2BE129B158}" type="pres">
      <dgm:prSet presAssocID="{D0F489FB-4139-4933-AD70-D95DDB73A704}" presName="hierRoot1" presStyleCnt="0"/>
      <dgm:spPr/>
      <dgm:t>
        <a:bodyPr/>
        <a:lstStyle/>
        <a:p>
          <a:endParaRPr lang="ru-RU"/>
        </a:p>
      </dgm:t>
    </dgm:pt>
    <dgm:pt modelId="{0B277E37-5423-481E-BBF1-3657F9F4F716}" type="pres">
      <dgm:prSet presAssocID="{D0F489FB-4139-4933-AD70-D95DDB73A704}" presName="composite" presStyleCnt="0"/>
      <dgm:spPr/>
      <dgm:t>
        <a:bodyPr/>
        <a:lstStyle/>
        <a:p>
          <a:endParaRPr lang="ru-RU"/>
        </a:p>
      </dgm:t>
    </dgm:pt>
    <dgm:pt modelId="{E5C0C927-9368-4A9B-8375-CEA8183E9D92}" type="pres">
      <dgm:prSet presAssocID="{D0F489FB-4139-4933-AD70-D95DDB73A704}" presName="background" presStyleLbl="node0" presStyleIdx="0" presStyleCnt="1"/>
      <dgm:spPr/>
      <dgm:t>
        <a:bodyPr/>
        <a:lstStyle/>
        <a:p>
          <a:endParaRPr lang="ru-RU"/>
        </a:p>
      </dgm:t>
    </dgm:pt>
    <dgm:pt modelId="{F193C24D-B5CA-4517-B70B-CD269E1BD500}" type="pres">
      <dgm:prSet presAssocID="{D0F489FB-4139-4933-AD70-D95DDB73A704}" presName="text" presStyleLbl="fgAcc0" presStyleIdx="0" presStyleCnt="1" custScaleX="264604" custScaleY="563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F9D222-3A08-4251-8AEB-16528B996288}" type="pres">
      <dgm:prSet presAssocID="{D0F489FB-4139-4933-AD70-D95DDB73A704}" presName="hierChild2" presStyleCnt="0"/>
      <dgm:spPr/>
      <dgm:t>
        <a:bodyPr/>
        <a:lstStyle/>
        <a:p>
          <a:endParaRPr lang="ru-RU"/>
        </a:p>
      </dgm:t>
    </dgm:pt>
    <dgm:pt modelId="{21705CA9-CB24-43D6-A9F6-E31FEED2946A}" type="pres">
      <dgm:prSet presAssocID="{8A5DBCF4-2E4F-41B4-B465-FC06550E74A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2C9D184-96FB-42F7-B2D1-B2ECF0008936}" type="pres">
      <dgm:prSet presAssocID="{26217042-87EA-4331-BE6E-789D37A4AD07}" presName="hierRoot2" presStyleCnt="0"/>
      <dgm:spPr/>
      <dgm:t>
        <a:bodyPr/>
        <a:lstStyle/>
        <a:p>
          <a:endParaRPr lang="ru-RU"/>
        </a:p>
      </dgm:t>
    </dgm:pt>
    <dgm:pt modelId="{E815C7D5-D0B2-402F-85B4-002014B76DA1}" type="pres">
      <dgm:prSet presAssocID="{26217042-87EA-4331-BE6E-789D37A4AD07}" presName="composite2" presStyleCnt="0"/>
      <dgm:spPr/>
      <dgm:t>
        <a:bodyPr/>
        <a:lstStyle/>
        <a:p>
          <a:endParaRPr lang="ru-RU"/>
        </a:p>
      </dgm:t>
    </dgm:pt>
    <dgm:pt modelId="{7F43B6C3-84C6-415B-892D-EFC0C0F729D7}" type="pres">
      <dgm:prSet presAssocID="{26217042-87EA-4331-BE6E-789D37A4AD07}" presName="background2" presStyleLbl="node2" presStyleIdx="0" presStyleCnt="2"/>
      <dgm:spPr/>
      <dgm:t>
        <a:bodyPr/>
        <a:lstStyle/>
        <a:p>
          <a:endParaRPr lang="ru-RU"/>
        </a:p>
      </dgm:t>
    </dgm:pt>
    <dgm:pt modelId="{BD04F86D-6051-408F-873F-3A828922E1E0}" type="pres">
      <dgm:prSet presAssocID="{26217042-87EA-4331-BE6E-789D37A4AD07}" presName="text2" presStyleLbl="fgAcc2" presStyleIdx="0" presStyleCnt="2" custScaleX="117629" custScaleY="1612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CA883F-B053-4A14-A9A4-0B2A31FD504F}" type="pres">
      <dgm:prSet presAssocID="{26217042-87EA-4331-BE6E-789D37A4AD07}" presName="hierChild3" presStyleCnt="0"/>
      <dgm:spPr/>
      <dgm:t>
        <a:bodyPr/>
        <a:lstStyle/>
        <a:p>
          <a:endParaRPr lang="ru-RU"/>
        </a:p>
      </dgm:t>
    </dgm:pt>
    <dgm:pt modelId="{756951C0-061F-41C3-9C64-63FB557448A4}" type="pres">
      <dgm:prSet presAssocID="{B61A5CA3-53B9-4C69-9A85-6820F2D13A5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BF2993B-520D-4A92-9A5F-CB5F42DCB214}" type="pres">
      <dgm:prSet presAssocID="{D1CEF926-6B23-4644-9126-AA4569139F1C}" presName="hierRoot2" presStyleCnt="0"/>
      <dgm:spPr/>
      <dgm:t>
        <a:bodyPr/>
        <a:lstStyle/>
        <a:p>
          <a:endParaRPr lang="ru-RU"/>
        </a:p>
      </dgm:t>
    </dgm:pt>
    <dgm:pt modelId="{A4A9E144-79E1-4808-8E65-EE4913E6B041}" type="pres">
      <dgm:prSet presAssocID="{D1CEF926-6B23-4644-9126-AA4569139F1C}" presName="composite2" presStyleCnt="0"/>
      <dgm:spPr/>
      <dgm:t>
        <a:bodyPr/>
        <a:lstStyle/>
        <a:p>
          <a:endParaRPr lang="ru-RU"/>
        </a:p>
      </dgm:t>
    </dgm:pt>
    <dgm:pt modelId="{271BF87C-D1F5-42F5-AC67-7B904F95301B}" type="pres">
      <dgm:prSet presAssocID="{D1CEF926-6B23-4644-9126-AA4569139F1C}" presName="background2" presStyleLbl="node2" presStyleIdx="1" presStyleCnt="2"/>
      <dgm:spPr/>
      <dgm:t>
        <a:bodyPr/>
        <a:lstStyle/>
        <a:p>
          <a:endParaRPr lang="ru-RU"/>
        </a:p>
      </dgm:t>
    </dgm:pt>
    <dgm:pt modelId="{5D445E2B-587E-43B9-A939-BC273AB5447C}" type="pres">
      <dgm:prSet presAssocID="{D1CEF926-6B23-4644-9126-AA4569139F1C}" presName="text2" presStyleLbl="fgAcc2" presStyleIdx="1" presStyleCnt="2" custScaleX="210938" custScaleY="236846" custLinFactNeighborX="1385" custLinFactNeighborY="-43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960EE2-58C8-41F4-A69A-FCB4DB83519D}" type="pres">
      <dgm:prSet presAssocID="{D1CEF926-6B23-4644-9126-AA4569139F1C}" presName="hierChild3" presStyleCnt="0"/>
      <dgm:spPr/>
      <dgm:t>
        <a:bodyPr/>
        <a:lstStyle/>
        <a:p>
          <a:endParaRPr lang="ru-RU"/>
        </a:p>
      </dgm:t>
    </dgm:pt>
  </dgm:ptLst>
  <dgm:cxnLst>
    <dgm:cxn modelId="{89E3266D-100C-4A75-9605-5175F188F3A1}" type="presOf" srcId="{B61A5CA3-53B9-4C69-9A85-6820F2D13A5E}" destId="{756951C0-061F-41C3-9C64-63FB557448A4}" srcOrd="0" destOrd="0" presId="urn:microsoft.com/office/officeart/2005/8/layout/hierarchy1"/>
    <dgm:cxn modelId="{13C3AFDB-FA2D-4F0D-A472-C410E9A9D0FF}" srcId="{D6FA7D6B-8D4B-466A-9601-8163AEDBD133}" destId="{D0F489FB-4139-4933-AD70-D95DDB73A704}" srcOrd="0" destOrd="0" parTransId="{A1337E6A-7EDB-412B-95AA-E69F20A70936}" sibTransId="{36D55C72-22F0-458E-B628-5DD27809745F}"/>
    <dgm:cxn modelId="{AEB63818-F1E3-49BF-B78A-64431D228087}" type="presOf" srcId="{D6FA7D6B-8D4B-466A-9601-8163AEDBD133}" destId="{ED28EB1D-0CB9-44E0-BD4F-FD47C7013698}" srcOrd="0" destOrd="0" presId="urn:microsoft.com/office/officeart/2005/8/layout/hierarchy1"/>
    <dgm:cxn modelId="{E29B495B-4A6C-4AEE-92E1-BA0A4F80C022}" srcId="{D0F489FB-4139-4933-AD70-D95DDB73A704}" destId="{D1CEF926-6B23-4644-9126-AA4569139F1C}" srcOrd="1" destOrd="0" parTransId="{B61A5CA3-53B9-4C69-9A85-6820F2D13A5E}" sibTransId="{9ED9D68D-8828-49A6-9D92-075C46155539}"/>
    <dgm:cxn modelId="{B9FAF214-370D-4ECA-B9C9-B32258FA85A0}" srcId="{D0F489FB-4139-4933-AD70-D95DDB73A704}" destId="{26217042-87EA-4331-BE6E-789D37A4AD07}" srcOrd="0" destOrd="0" parTransId="{8A5DBCF4-2E4F-41B4-B465-FC06550E74A7}" sibTransId="{721D844F-1B0C-4E06-817D-3844396E043E}"/>
    <dgm:cxn modelId="{BB4B7BEA-830B-40E6-9C01-0C0EC9156772}" type="presOf" srcId="{26217042-87EA-4331-BE6E-789D37A4AD07}" destId="{BD04F86D-6051-408F-873F-3A828922E1E0}" srcOrd="0" destOrd="0" presId="urn:microsoft.com/office/officeart/2005/8/layout/hierarchy1"/>
    <dgm:cxn modelId="{0E080DEB-78E3-4D8E-B766-A5CA98376FD7}" type="presOf" srcId="{D1CEF926-6B23-4644-9126-AA4569139F1C}" destId="{5D445E2B-587E-43B9-A939-BC273AB5447C}" srcOrd="0" destOrd="0" presId="urn:microsoft.com/office/officeart/2005/8/layout/hierarchy1"/>
    <dgm:cxn modelId="{6F10CFD0-909B-46C5-9D1C-F138A12D272C}" type="presOf" srcId="{D0F489FB-4139-4933-AD70-D95DDB73A704}" destId="{F193C24D-B5CA-4517-B70B-CD269E1BD500}" srcOrd="0" destOrd="0" presId="urn:microsoft.com/office/officeart/2005/8/layout/hierarchy1"/>
    <dgm:cxn modelId="{5BA85A1E-D092-416C-A320-E3C548603A24}" type="presOf" srcId="{8A5DBCF4-2E4F-41B4-B465-FC06550E74A7}" destId="{21705CA9-CB24-43D6-A9F6-E31FEED2946A}" srcOrd="0" destOrd="0" presId="urn:microsoft.com/office/officeart/2005/8/layout/hierarchy1"/>
    <dgm:cxn modelId="{ED31626E-3120-448C-B300-9BE81CFDB70A}" type="presParOf" srcId="{ED28EB1D-0CB9-44E0-BD4F-FD47C7013698}" destId="{5160995D-B2AE-47B7-A199-2A2BE129B158}" srcOrd="0" destOrd="0" presId="urn:microsoft.com/office/officeart/2005/8/layout/hierarchy1"/>
    <dgm:cxn modelId="{10EE6F45-D736-46A9-8A98-0616F5C4C560}" type="presParOf" srcId="{5160995D-B2AE-47B7-A199-2A2BE129B158}" destId="{0B277E37-5423-481E-BBF1-3657F9F4F716}" srcOrd="0" destOrd="0" presId="urn:microsoft.com/office/officeart/2005/8/layout/hierarchy1"/>
    <dgm:cxn modelId="{0CDADD52-A4D8-4ECA-AD53-6FD38BCB0883}" type="presParOf" srcId="{0B277E37-5423-481E-BBF1-3657F9F4F716}" destId="{E5C0C927-9368-4A9B-8375-CEA8183E9D92}" srcOrd="0" destOrd="0" presId="urn:microsoft.com/office/officeart/2005/8/layout/hierarchy1"/>
    <dgm:cxn modelId="{A64A39A6-13DD-411B-97BB-36E04BC9848F}" type="presParOf" srcId="{0B277E37-5423-481E-BBF1-3657F9F4F716}" destId="{F193C24D-B5CA-4517-B70B-CD269E1BD500}" srcOrd="1" destOrd="0" presId="urn:microsoft.com/office/officeart/2005/8/layout/hierarchy1"/>
    <dgm:cxn modelId="{3FFE0BBB-5BDA-4BC2-BFB4-E785C4400108}" type="presParOf" srcId="{5160995D-B2AE-47B7-A199-2A2BE129B158}" destId="{1DF9D222-3A08-4251-8AEB-16528B996288}" srcOrd="1" destOrd="0" presId="urn:microsoft.com/office/officeart/2005/8/layout/hierarchy1"/>
    <dgm:cxn modelId="{212DB1D0-8626-4DA3-9714-362E00AA15D6}" type="presParOf" srcId="{1DF9D222-3A08-4251-8AEB-16528B996288}" destId="{21705CA9-CB24-43D6-A9F6-E31FEED2946A}" srcOrd="0" destOrd="0" presId="urn:microsoft.com/office/officeart/2005/8/layout/hierarchy1"/>
    <dgm:cxn modelId="{F3635261-DD81-427F-BB15-51FC03CB25A6}" type="presParOf" srcId="{1DF9D222-3A08-4251-8AEB-16528B996288}" destId="{02C9D184-96FB-42F7-B2D1-B2ECF0008936}" srcOrd="1" destOrd="0" presId="urn:microsoft.com/office/officeart/2005/8/layout/hierarchy1"/>
    <dgm:cxn modelId="{B38EF77D-13C7-4722-A8D9-4795002F116B}" type="presParOf" srcId="{02C9D184-96FB-42F7-B2D1-B2ECF0008936}" destId="{E815C7D5-D0B2-402F-85B4-002014B76DA1}" srcOrd="0" destOrd="0" presId="urn:microsoft.com/office/officeart/2005/8/layout/hierarchy1"/>
    <dgm:cxn modelId="{1A3BE65F-0B70-4987-8B1C-840382997463}" type="presParOf" srcId="{E815C7D5-D0B2-402F-85B4-002014B76DA1}" destId="{7F43B6C3-84C6-415B-892D-EFC0C0F729D7}" srcOrd="0" destOrd="0" presId="urn:microsoft.com/office/officeart/2005/8/layout/hierarchy1"/>
    <dgm:cxn modelId="{0ACC223C-A109-4F1D-88F3-C3BAAC59461B}" type="presParOf" srcId="{E815C7D5-D0B2-402F-85B4-002014B76DA1}" destId="{BD04F86D-6051-408F-873F-3A828922E1E0}" srcOrd="1" destOrd="0" presId="urn:microsoft.com/office/officeart/2005/8/layout/hierarchy1"/>
    <dgm:cxn modelId="{A735DF65-F653-433A-B54F-5BEC514F30D1}" type="presParOf" srcId="{02C9D184-96FB-42F7-B2D1-B2ECF0008936}" destId="{5CCA883F-B053-4A14-A9A4-0B2A31FD504F}" srcOrd="1" destOrd="0" presId="urn:microsoft.com/office/officeart/2005/8/layout/hierarchy1"/>
    <dgm:cxn modelId="{008467CF-EE9F-47BC-BB47-89129B1144E5}" type="presParOf" srcId="{1DF9D222-3A08-4251-8AEB-16528B996288}" destId="{756951C0-061F-41C3-9C64-63FB557448A4}" srcOrd="2" destOrd="0" presId="urn:microsoft.com/office/officeart/2005/8/layout/hierarchy1"/>
    <dgm:cxn modelId="{34A23D84-F16A-46F2-9B85-7D3FD554B2FA}" type="presParOf" srcId="{1DF9D222-3A08-4251-8AEB-16528B996288}" destId="{9BF2993B-520D-4A92-9A5F-CB5F42DCB214}" srcOrd="3" destOrd="0" presId="urn:microsoft.com/office/officeart/2005/8/layout/hierarchy1"/>
    <dgm:cxn modelId="{FEA088F2-1309-4FE5-9DED-A3A147B5BD9F}" type="presParOf" srcId="{9BF2993B-520D-4A92-9A5F-CB5F42DCB214}" destId="{A4A9E144-79E1-4808-8E65-EE4913E6B041}" srcOrd="0" destOrd="0" presId="urn:microsoft.com/office/officeart/2005/8/layout/hierarchy1"/>
    <dgm:cxn modelId="{5002E8A3-EAB0-4B15-A7E5-A5F521BD3F43}" type="presParOf" srcId="{A4A9E144-79E1-4808-8E65-EE4913E6B041}" destId="{271BF87C-D1F5-42F5-AC67-7B904F95301B}" srcOrd="0" destOrd="0" presId="urn:microsoft.com/office/officeart/2005/8/layout/hierarchy1"/>
    <dgm:cxn modelId="{6DCF4D6C-A84E-431F-A8D6-4D62C4801896}" type="presParOf" srcId="{A4A9E144-79E1-4808-8E65-EE4913E6B041}" destId="{5D445E2B-587E-43B9-A939-BC273AB5447C}" srcOrd="1" destOrd="0" presId="urn:microsoft.com/office/officeart/2005/8/layout/hierarchy1"/>
    <dgm:cxn modelId="{E65ED13D-0FA5-4BD3-A9F1-D4CAAA98C074}" type="presParOf" srcId="{9BF2993B-520D-4A92-9A5F-CB5F42DCB214}" destId="{28960EE2-58C8-41F4-A69A-FCB4DB8351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E7313F-7A17-453E-80BF-A885C39B23C6}" type="doc">
      <dgm:prSet loTypeId="urn:microsoft.com/office/officeart/2005/8/layout/default#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A898D6-A51A-4350-BBAD-C07D79E79367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Субсидии из бюджета АО  10 220,36 тыс.руб.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A877571A-5373-4F54-97F2-62979F8F46DD}" type="parTrans" cxnId="{BD996F85-02CE-434C-9656-BA2FD006AE91}">
      <dgm:prSet/>
      <dgm:spPr/>
      <dgm:t>
        <a:bodyPr/>
        <a:lstStyle/>
        <a:p>
          <a:endParaRPr lang="ru-RU"/>
        </a:p>
      </dgm:t>
    </dgm:pt>
    <dgm:pt modelId="{054FA6DA-59F8-473A-BD07-D5B5D610A30B}" type="sibTrans" cxnId="{BD996F85-02CE-434C-9656-BA2FD006AE91}">
      <dgm:prSet/>
      <dgm:spPr/>
      <dgm:t>
        <a:bodyPr/>
        <a:lstStyle/>
        <a:p>
          <a:endParaRPr lang="ru-RU"/>
        </a:p>
      </dgm:t>
    </dgm:pt>
    <dgm:pt modelId="{E716DAA0-A680-460B-81EA-FFF87439CA1D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5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Акцизы </a:t>
          </a:r>
        </a:p>
        <a:p>
          <a:pPr>
            <a:spcAft>
              <a:spcPts val="0"/>
            </a:spcAft>
          </a:pPr>
          <a:r>
            <a:rPr lang="ru-RU" sz="1500" b="0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6 725,9 тыс.руб</a:t>
          </a:r>
          <a:r>
            <a:rPr lang="ru-RU" sz="12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1EE8DEC-2707-4791-93F3-6C8BD493CCEE}" type="parTrans" cxnId="{2A4DFCF5-D70B-455B-8676-F3B334D454C4}">
      <dgm:prSet/>
      <dgm:spPr/>
      <dgm:t>
        <a:bodyPr/>
        <a:lstStyle/>
        <a:p>
          <a:endParaRPr lang="ru-RU"/>
        </a:p>
      </dgm:t>
    </dgm:pt>
    <dgm:pt modelId="{5C1FD057-CE25-412F-929E-9DFCAD0247A1}" type="sibTrans" cxnId="{2A4DFCF5-D70B-455B-8676-F3B334D454C4}">
      <dgm:prSet/>
      <dgm:spPr/>
      <dgm:t>
        <a:bodyPr/>
        <a:lstStyle/>
        <a:p>
          <a:endParaRPr lang="ru-RU"/>
        </a:p>
      </dgm:t>
    </dgm:pt>
    <dgm:pt modelId="{25B08E43-AC72-4EDA-9D53-AF18E6D18D56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Денежные взыскания (штрафы) за правонарушения в области дорожного движения </a:t>
          </a:r>
          <a:r>
            <a:rPr lang="ru-RU" sz="1500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ru-RU" sz="1500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293,16 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E780F363-9A61-4A0E-BAD4-E5F5717DA8E4}" type="parTrans" cxnId="{AB476FB3-F6DE-443E-AD68-E217E1603CFC}">
      <dgm:prSet/>
      <dgm:spPr/>
      <dgm:t>
        <a:bodyPr/>
        <a:lstStyle/>
        <a:p>
          <a:endParaRPr lang="ru-RU"/>
        </a:p>
      </dgm:t>
    </dgm:pt>
    <dgm:pt modelId="{A3FEDB44-1C4F-411F-A5A9-99B19B9D9362}" type="sibTrans" cxnId="{AB476FB3-F6DE-443E-AD68-E217E1603CFC}">
      <dgm:prSet/>
      <dgm:spPr/>
      <dgm:t>
        <a:bodyPr/>
        <a:lstStyle/>
        <a:p>
          <a:endParaRPr lang="ru-RU"/>
        </a:p>
      </dgm:t>
    </dgm:pt>
    <dgm:pt modelId="{986FF67E-957A-48D0-A29D-C1905BEAEA18}">
      <dgm:prSet phldrT="[Текст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налоговые доходы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500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27 047,03 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87D0C3A2-1A9E-44D2-8392-8F46911ACE15}" type="parTrans" cxnId="{A936D21B-80E6-4CA0-9C6C-9C0C3E64E76E}">
      <dgm:prSet/>
      <dgm:spPr/>
      <dgm:t>
        <a:bodyPr/>
        <a:lstStyle/>
        <a:p>
          <a:endParaRPr lang="ru-RU"/>
        </a:p>
      </dgm:t>
    </dgm:pt>
    <dgm:pt modelId="{483FC793-3FB3-404E-BEE2-0E7A60D49451}" type="sibTrans" cxnId="{A936D21B-80E6-4CA0-9C6C-9C0C3E64E76E}">
      <dgm:prSet/>
      <dgm:spPr/>
      <dgm:t>
        <a:bodyPr/>
        <a:lstStyle/>
        <a:p>
          <a:endParaRPr lang="ru-RU"/>
        </a:p>
      </dgm:t>
    </dgm:pt>
    <dgm:pt modelId="{DB836937-05EC-4301-8CBA-9794CBEA6E8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Поступления сумм в возмещение вреда, причиняемого автомобильным дорогам транспортными средствами, осуществляющими перевозки тяжеловесных и (или) крупногабаритных грузов</a:t>
          </a:r>
        </a:p>
        <a:p>
          <a:pPr>
            <a:spcAft>
              <a:spcPts val="0"/>
            </a:spcAft>
          </a:pPr>
          <a:r>
            <a:rPr lang="ru-RU" sz="1500" strike="noStrik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441,6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484959B5-021D-4F6F-AEC5-54DA1150A47C}" type="parTrans" cxnId="{121F7704-65E5-48D1-9AB7-CA0E3BFEA50A}">
      <dgm:prSet/>
      <dgm:spPr/>
      <dgm:t>
        <a:bodyPr/>
        <a:lstStyle/>
        <a:p>
          <a:endParaRPr lang="ru-RU"/>
        </a:p>
      </dgm:t>
    </dgm:pt>
    <dgm:pt modelId="{62EDB040-4E60-4117-8047-1520DFFA11FA}" type="sibTrans" cxnId="{121F7704-65E5-48D1-9AB7-CA0E3BFEA50A}">
      <dgm:prSet/>
      <dgm:spPr/>
      <dgm:t>
        <a:bodyPr/>
        <a:lstStyle/>
        <a:p>
          <a:endParaRPr lang="ru-RU"/>
        </a:p>
      </dgm:t>
    </dgm:pt>
    <dgm:pt modelId="{15E0982B-5906-4AA7-8CA8-1553530480EA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Дотация для поощрения достижения наилучших значений показателей деятельности ОМС</a:t>
          </a:r>
        </a:p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15 322,69 тыс.руб.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7041F8-C938-4586-BE94-48A151FFDFDD}" type="parTrans" cxnId="{C3C0D4D2-ACDA-40EA-947F-155FA65CDAAF}">
      <dgm:prSet/>
      <dgm:spPr/>
      <dgm:t>
        <a:bodyPr/>
        <a:lstStyle/>
        <a:p>
          <a:endParaRPr lang="ru-RU"/>
        </a:p>
      </dgm:t>
    </dgm:pt>
    <dgm:pt modelId="{C96E9B2C-A79E-481F-A23A-799247BF4EFC}" type="sibTrans" cxnId="{C3C0D4D2-ACDA-40EA-947F-155FA65CDAAF}">
      <dgm:prSet/>
      <dgm:spPr/>
      <dgm:t>
        <a:bodyPr/>
        <a:lstStyle/>
        <a:p>
          <a:endParaRPr lang="ru-RU"/>
        </a:p>
      </dgm:t>
    </dgm:pt>
    <dgm:pt modelId="{EE42545F-61E4-4378-80FF-5171EA548DCC}" type="pres">
      <dgm:prSet presAssocID="{39E7313F-7A17-453E-80BF-A885C39B23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737EB-D1F8-424F-B793-B11371E9296D}" type="pres">
      <dgm:prSet presAssocID="{43A898D6-A51A-4350-BBAD-C07D79E79367}" presName="node" presStyleLbl="node1" presStyleIdx="0" presStyleCnt="6" custScaleX="114175" custScaleY="57143" custLinFactX="16403" custLinFactNeighborX="100000" custLinFactNeighborY="-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A6923-6B4E-4B3B-9553-8CA7EDFD823B}" type="pres">
      <dgm:prSet presAssocID="{054FA6DA-59F8-473A-BD07-D5B5D610A30B}" presName="sibTrans" presStyleCnt="0"/>
      <dgm:spPr/>
    </dgm:pt>
    <dgm:pt modelId="{6EDB91AF-FD24-438A-A2BB-F93AC0FB2FB6}" type="pres">
      <dgm:prSet presAssocID="{E716DAA0-A680-460B-81EA-FFF87439CA1D}" presName="node" presStyleLbl="node1" presStyleIdx="1" presStyleCnt="6" custScaleY="42807" custLinFactY="43640" custLinFactNeighborX="517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1B462-96BD-435D-AD04-A27416B9759A}" type="pres">
      <dgm:prSet presAssocID="{5C1FD057-CE25-412F-929E-9DFCAD0247A1}" presName="sibTrans" presStyleCnt="0"/>
      <dgm:spPr/>
    </dgm:pt>
    <dgm:pt modelId="{EA657811-5E91-4D12-9ECE-1ADF9C8110BC}" type="pres">
      <dgm:prSet presAssocID="{25B08E43-AC72-4EDA-9D53-AF18E6D18D56}" presName="node" presStyleLbl="node1" presStyleIdx="2" presStyleCnt="6" custScaleX="114510" custScaleY="127544" custLinFactNeighborX="-5825" custLinFactNeighborY="-74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6D7BE-ECFA-494D-9789-5A3137EAC7AC}" type="pres">
      <dgm:prSet presAssocID="{A3FEDB44-1C4F-411F-A5A9-99B19B9D9362}" presName="sibTrans" presStyleCnt="0"/>
      <dgm:spPr/>
    </dgm:pt>
    <dgm:pt modelId="{2F55D75C-EEA1-484B-BB6C-05CCA70C24A7}" type="pres">
      <dgm:prSet presAssocID="{986FF67E-957A-48D0-A29D-C1905BEAEA18}" presName="node" presStyleLbl="node1" presStyleIdx="3" presStyleCnt="6" custScaleX="122752" custScaleY="63562" custLinFactNeighborX="-5194" custLinFactNeighborY="-34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F25AB-7985-437A-9420-18EAA9DA12CF}" type="pres">
      <dgm:prSet presAssocID="{483FC793-3FB3-404E-BEE2-0E7A60D49451}" presName="sibTrans" presStyleCnt="0"/>
      <dgm:spPr/>
    </dgm:pt>
    <dgm:pt modelId="{179B1351-530B-45B1-9094-73A31526B20C}" type="pres">
      <dgm:prSet presAssocID="{DB836937-05EC-4301-8CBA-9794CBEA6E88}" presName="node" presStyleLbl="node1" presStyleIdx="4" presStyleCnt="6" custScaleX="137985" custScaleY="224702" custLinFactNeighborX="-2686" custLinFactNeighborY="-31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24FD7-39C0-4442-A46C-4E6FE4514DE7}" type="pres">
      <dgm:prSet presAssocID="{62EDB040-4E60-4117-8047-1520DFFA11FA}" presName="sibTrans" presStyleCnt="0"/>
      <dgm:spPr/>
    </dgm:pt>
    <dgm:pt modelId="{B31AF8A8-5038-4920-BAE6-6F13718E28D7}" type="pres">
      <dgm:prSet presAssocID="{15E0982B-5906-4AA7-8CA8-1553530480EA}" presName="node" presStyleLbl="node1" presStyleIdx="5" presStyleCnt="6" custScaleX="96926" custScaleY="198337" custLinFactNeighborX="-3953" custLinFactNeighborY="-18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96F85-02CE-434C-9656-BA2FD006AE91}" srcId="{39E7313F-7A17-453E-80BF-A885C39B23C6}" destId="{43A898D6-A51A-4350-BBAD-C07D79E79367}" srcOrd="0" destOrd="0" parTransId="{A877571A-5373-4F54-97F2-62979F8F46DD}" sibTransId="{054FA6DA-59F8-473A-BD07-D5B5D610A30B}"/>
    <dgm:cxn modelId="{A936D21B-80E6-4CA0-9C6C-9C0C3E64E76E}" srcId="{39E7313F-7A17-453E-80BF-A885C39B23C6}" destId="{986FF67E-957A-48D0-A29D-C1905BEAEA18}" srcOrd="3" destOrd="0" parTransId="{87D0C3A2-1A9E-44D2-8392-8F46911ACE15}" sibTransId="{483FC793-3FB3-404E-BEE2-0E7A60D49451}"/>
    <dgm:cxn modelId="{11CB9893-C65F-402C-9DDA-36DCD7E14510}" type="presOf" srcId="{43A898D6-A51A-4350-BBAD-C07D79E79367}" destId="{C4E737EB-D1F8-424F-B793-B11371E9296D}" srcOrd="0" destOrd="0" presId="urn:microsoft.com/office/officeart/2005/8/layout/default#2"/>
    <dgm:cxn modelId="{BAE8889B-A6A0-4C2F-8C61-D91300924B4C}" type="presOf" srcId="{E716DAA0-A680-460B-81EA-FFF87439CA1D}" destId="{6EDB91AF-FD24-438A-A2BB-F93AC0FB2FB6}" srcOrd="0" destOrd="0" presId="urn:microsoft.com/office/officeart/2005/8/layout/default#2"/>
    <dgm:cxn modelId="{69A4869A-87BF-4B13-ACBA-246C917EF5F5}" type="presOf" srcId="{DB836937-05EC-4301-8CBA-9794CBEA6E88}" destId="{179B1351-530B-45B1-9094-73A31526B20C}" srcOrd="0" destOrd="0" presId="urn:microsoft.com/office/officeart/2005/8/layout/default#2"/>
    <dgm:cxn modelId="{65791379-62A4-4E48-927E-DB6327AF5B8B}" type="presOf" srcId="{39E7313F-7A17-453E-80BF-A885C39B23C6}" destId="{EE42545F-61E4-4378-80FF-5171EA548DCC}" srcOrd="0" destOrd="0" presId="urn:microsoft.com/office/officeart/2005/8/layout/default#2"/>
    <dgm:cxn modelId="{D02E60A1-02CA-40A3-9B50-F2C02A14915C}" type="presOf" srcId="{25B08E43-AC72-4EDA-9D53-AF18E6D18D56}" destId="{EA657811-5E91-4D12-9ECE-1ADF9C8110BC}" srcOrd="0" destOrd="0" presId="urn:microsoft.com/office/officeart/2005/8/layout/default#2"/>
    <dgm:cxn modelId="{AE28764E-20F7-4D2A-B6B9-6E5BA8266891}" type="presOf" srcId="{986FF67E-957A-48D0-A29D-C1905BEAEA18}" destId="{2F55D75C-EEA1-484B-BB6C-05CCA70C24A7}" srcOrd="0" destOrd="0" presId="urn:microsoft.com/office/officeart/2005/8/layout/default#2"/>
    <dgm:cxn modelId="{AB476FB3-F6DE-443E-AD68-E217E1603CFC}" srcId="{39E7313F-7A17-453E-80BF-A885C39B23C6}" destId="{25B08E43-AC72-4EDA-9D53-AF18E6D18D56}" srcOrd="2" destOrd="0" parTransId="{E780F363-9A61-4A0E-BAD4-E5F5717DA8E4}" sibTransId="{A3FEDB44-1C4F-411F-A5A9-99B19B9D9362}"/>
    <dgm:cxn modelId="{D628849A-1452-4A2B-BAC7-908FD701317D}" type="presOf" srcId="{15E0982B-5906-4AA7-8CA8-1553530480EA}" destId="{B31AF8A8-5038-4920-BAE6-6F13718E28D7}" srcOrd="0" destOrd="0" presId="urn:microsoft.com/office/officeart/2005/8/layout/default#2"/>
    <dgm:cxn modelId="{C3C0D4D2-ACDA-40EA-947F-155FA65CDAAF}" srcId="{39E7313F-7A17-453E-80BF-A885C39B23C6}" destId="{15E0982B-5906-4AA7-8CA8-1553530480EA}" srcOrd="5" destOrd="0" parTransId="{BA7041F8-C938-4586-BE94-48A151FFDFDD}" sibTransId="{C96E9B2C-A79E-481F-A23A-799247BF4EFC}"/>
    <dgm:cxn modelId="{121F7704-65E5-48D1-9AB7-CA0E3BFEA50A}" srcId="{39E7313F-7A17-453E-80BF-A885C39B23C6}" destId="{DB836937-05EC-4301-8CBA-9794CBEA6E88}" srcOrd="4" destOrd="0" parTransId="{484959B5-021D-4F6F-AEC5-54DA1150A47C}" sibTransId="{62EDB040-4E60-4117-8047-1520DFFA11FA}"/>
    <dgm:cxn modelId="{2A4DFCF5-D70B-455B-8676-F3B334D454C4}" srcId="{39E7313F-7A17-453E-80BF-A885C39B23C6}" destId="{E716DAA0-A680-460B-81EA-FFF87439CA1D}" srcOrd="1" destOrd="0" parTransId="{41EE8DEC-2707-4791-93F3-6C8BD493CCEE}" sibTransId="{5C1FD057-CE25-412F-929E-9DFCAD0247A1}"/>
    <dgm:cxn modelId="{13D422EA-06B8-4BB6-B775-AF3979CB75C8}" type="presParOf" srcId="{EE42545F-61E4-4378-80FF-5171EA548DCC}" destId="{C4E737EB-D1F8-424F-B793-B11371E9296D}" srcOrd="0" destOrd="0" presId="urn:microsoft.com/office/officeart/2005/8/layout/default#2"/>
    <dgm:cxn modelId="{1C7AA328-5435-4C1B-8132-C27D714C5470}" type="presParOf" srcId="{EE42545F-61E4-4378-80FF-5171EA548DCC}" destId="{77DA6923-6B4E-4B3B-9553-8CA7EDFD823B}" srcOrd="1" destOrd="0" presId="urn:microsoft.com/office/officeart/2005/8/layout/default#2"/>
    <dgm:cxn modelId="{1304503E-4607-413A-9C9C-1530BBD2361A}" type="presParOf" srcId="{EE42545F-61E4-4378-80FF-5171EA548DCC}" destId="{6EDB91AF-FD24-438A-A2BB-F93AC0FB2FB6}" srcOrd="2" destOrd="0" presId="urn:microsoft.com/office/officeart/2005/8/layout/default#2"/>
    <dgm:cxn modelId="{56C4C988-604B-404C-BE08-F0ACD13C52AB}" type="presParOf" srcId="{EE42545F-61E4-4378-80FF-5171EA548DCC}" destId="{13F1B462-96BD-435D-AD04-A27416B9759A}" srcOrd="3" destOrd="0" presId="urn:microsoft.com/office/officeart/2005/8/layout/default#2"/>
    <dgm:cxn modelId="{79EC1CBF-B383-407D-B7A8-84F36B9BB075}" type="presParOf" srcId="{EE42545F-61E4-4378-80FF-5171EA548DCC}" destId="{EA657811-5E91-4D12-9ECE-1ADF9C8110BC}" srcOrd="4" destOrd="0" presId="urn:microsoft.com/office/officeart/2005/8/layout/default#2"/>
    <dgm:cxn modelId="{FBCC3353-2B19-4B14-9C02-95C78388666D}" type="presParOf" srcId="{EE42545F-61E4-4378-80FF-5171EA548DCC}" destId="{7A76D7BE-ECFA-494D-9789-5A3137EAC7AC}" srcOrd="5" destOrd="0" presId="urn:microsoft.com/office/officeart/2005/8/layout/default#2"/>
    <dgm:cxn modelId="{6E98A404-E418-4C20-982E-660253366CFA}" type="presParOf" srcId="{EE42545F-61E4-4378-80FF-5171EA548DCC}" destId="{2F55D75C-EEA1-484B-BB6C-05CCA70C24A7}" srcOrd="6" destOrd="0" presId="urn:microsoft.com/office/officeart/2005/8/layout/default#2"/>
    <dgm:cxn modelId="{7403CF80-1965-4A4D-82C3-57A47F2DB2E8}" type="presParOf" srcId="{EE42545F-61E4-4378-80FF-5171EA548DCC}" destId="{01EF25AB-7985-437A-9420-18EAA9DA12CF}" srcOrd="7" destOrd="0" presId="urn:microsoft.com/office/officeart/2005/8/layout/default#2"/>
    <dgm:cxn modelId="{504CF10A-7CA1-4E43-BFA7-1FACCB9CA603}" type="presParOf" srcId="{EE42545F-61E4-4378-80FF-5171EA548DCC}" destId="{179B1351-530B-45B1-9094-73A31526B20C}" srcOrd="8" destOrd="0" presId="urn:microsoft.com/office/officeart/2005/8/layout/default#2"/>
    <dgm:cxn modelId="{114D8CB1-BE89-46A7-BAFA-4FFC3131101A}" type="presParOf" srcId="{EE42545F-61E4-4378-80FF-5171EA548DCC}" destId="{F2F24FD7-39C0-4442-A46C-4E6FE4514DE7}" srcOrd="9" destOrd="0" presId="urn:microsoft.com/office/officeart/2005/8/layout/default#2"/>
    <dgm:cxn modelId="{327E6BCD-6583-46B6-AB81-F04E1C5B8390}" type="presParOf" srcId="{EE42545F-61E4-4378-80FF-5171EA548DCC}" destId="{B31AF8A8-5038-4920-BAE6-6F13718E28D7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0F21F0-0637-4D75-B00C-FA0C04598C03}" type="doc">
      <dgm:prSet loTypeId="urn:microsoft.com/office/officeart/2005/8/layout/matrix2" loCatId="matrix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E4BE4FF3-56B8-4764-B986-D47170151229}">
      <dgm:prSet phldrT="[Текст]" custT="1"/>
      <dgm:spPr/>
      <dgm:t>
        <a:bodyPr/>
        <a:lstStyle/>
        <a:p>
          <a:r>
            <a:rPr lang="ru-RU" sz="16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автомобильных дорог</a:t>
          </a:r>
        </a:p>
        <a:p>
          <a:r>
            <a:rPr lang="ru-RU" sz="16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дворовых территорий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F6DDE8-A56A-4969-BBCC-68E0878AAA8A}" type="parTrans" cxnId="{722145CD-5BCB-4B36-8418-BCCA07EAE979}">
      <dgm:prSet/>
      <dgm:spPr/>
      <dgm:t>
        <a:bodyPr/>
        <a:lstStyle/>
        <a:p>
          <a:endParaRPr lang="ru-RU"/>
        </a:p>
      </dgm:t>
    </dgm:pt>
    <dgm:pt modelId="{0CE876A5-2A52-45AC-A098-19906BBDE559}" type="sibTrans" cxnId="{722145CD-5BCB-4B36-8418-BCCA07EAE979}">
      <dgm:prSet/>
      <dgm:spPr/>
      <dgm:t>
        <a:bodyPr/>
        <a:lstStyle/>
        <a:p>
          <a:endParaRPr lang="ru-RU"/>
        </a:p>
      </dgm:t>
    </dgm:pt>
    <dgm:pt modelId="{ECDD4815-A60F-456C-B13A-09D55490F43A}">
      <dgm:prSet phldrT="[Текст]"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28 953,9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72E866-2195-49CF-B3C5-6FB9511B99B4}" type="parTrans" cxnId="{BEAC096A-A192-472F-AA6E-4BCE63B3107D}">
      <dgm:prSet/>
      <dgm:spPr/>
      <dgm:t>
        <a:bodyPr/>
        <a:lstStyle/>
        <a:p>
          <a:endParaRPr lang="ru-RU"/>
        </a:p>
      </dgm:t>
    </dgm:pt>
    <dgm:pt modelId="{92072493-CB2F-4694-8CA1-1441F7AF63E3}" type="sibTrans" cxnId="{BEAC096A-A192-472F-AA6E-4BCE63B3107D}">
      <dgm:prSet/>
      <dgm:spPr/>
      <dgm:t>
        <a:bodyPr/>
        <a:lstStyle/>
        <a:p>
          <a:endParaRPr lang="ru-RU"/>
        </a:p>
      </dgm:t>
    </dgm:pt>
    <dgm:pt modelId="{FFCD8B17-6381-4415-96BA-062BE1126D28}">
      <dgm:prSet custT="1"/>
      <dgm:spPr/>
      <dgm:t>
        <a:bodyPr/>
        <a:lstStyle/>
        <a:p>
          <a:r>
            <a:rPr lang="ru-RU" sz="16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и проектирование  автомобильных дорог  и искусственных сооружений</a:t>
          </a:r>
          <a:br>
            <a:rPr lang="ru-RU" sz="16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них 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68347D-8274-4F96-A481-D3B2DB0FCF9A}" type="parTrans" cxnId="{4802A59A-2604-44C9-BA81-889161C60606}">
      <dgm:prSet/>
      <dgm:spPr/>
      <dgm:t>
        <a:bodyPr/>
        <a:lstStyle/>
        <a:p>
          <a:endParaRPr lang="ru-RU"/>
        </a:p>
      </dgm:t>
    </dgm:pt>
    <dgm:pt modelId="{0A6CCA4C-9E96-4281-B0E3-0A8AB409DFF3}" type="sibTrans" cxnId="{4802A59A-2604-44C9-BA81-889161C60606}">
      <dgm:prSet/>
      <dgm:spPr/>
      <dgm:t>
        <a:bodyPr/>
        <a:lstStyle/>
        <a:p>
          <a:endParaRPr lang="ru-RU"/>
        </a:p>
      </dgm:t>
    </dgm:pt>
    <dgm:pt modelId="{8A63A7DE-5A9F-4206-9FF8-62A67BB42C0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8 380,7 тыс.руб.</a:t>
          </a:r>
        </a:p>
        <a:p>
          <a:endParaRPr lang="ru-RU" sz="16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9 693,4 </a:t>
          </a:r>
          <a:r>
            <a:rPr lang="ru-RU" sz="16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926BD2-A1B8-45BE-97CC-05418A9B7207}" type="sibTrans" cxnId="{0D903DE4-4D91-4969-B4B8-22F24C8B6936}">
      <dgm:prSet/>
      <dgm:spPr/>
      <dgm:t>
        <a:bodyPr/>
        <a:lstStyle/>
        <a:p>
          <a:endParaRPr lang="ru-RU"/>
        </a:p>
      </dgm:t>
    </dgm:pt>
    <dgm:pt modelId="{19124F54-6771-4CA2-B080-DDABE9E9BCB3}" type="parTrans" cxnId="{0D903DE4-4D91-4969-B4B8-22F24C8B6936}">
      <dgm:prSet/>
      <dgm:spPr/>
      <dgm:t>
        <a:bodyPr/>
        <a:lstStyle/>
        <a:p>
          <a:endParaRPr lang="ru-RU"/>
        </a:p>
      </dgm:t>
    </dgm:pt>
    <dgm:pt modelId="{F74DE10A-14DA-493D-BCD2-C73C4F81E3CD}" type="pres">
      <dgm:prSet presAssocID="{8F0F21F0-0637-4D75-B00C-FA0C04598C0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27FA95-BFF9-4F85-95CB-BFEB561AA7D2}" type="pres">
      <dgm:prSet presAssocID="{8F0F21F0-0637-4D75-B00C-FA0C04598C03}" presName="axisShape" presStyleLbl="bgShp" presStyleIdx="0" presStyleCnt="1"/>
      <dgm:spPr/>
    </dgm:pt>
    <dgm:pt modelId="{B03CF3D8-B6D3-47F4-927B-1B15B2202A55}" type="pres">
      <dgm:prSet presAssocID="{8F0F21F0-0637-4D75-B00C-FA0C04598C0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C3724B-3F75-44C6-9AD5-E7CC72F74313}" type="pres">
      <dgm:prSet presAssocID="{8F0F21F0-0637-4D75-B00C-FA0C04598C0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F12E7-4046-463A-877A-2F8539174719}" type="pres">
      <dgm:prSet presAssocID="{8F0F21F0-0637-4D75-B00C-FA0C04598C0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A0492-0FB7-47FD-A216-44A8DB3C16D0}" type="pres">
      <dgm:prSet presAssocID="{8F0F21F0-0637-4D75-B00C-FA0C04598C0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6ADA54-F6C9-4E40-9B66-FA89324F894B}" type="presOf" srcId="{ECDD4815-A60F-456C-B13A-09D55490F43A}" destId="{989A0492-0FB7-47FD-A216-44A8DB3C16D0}" srcOrd="0" destOrd="0" presId="urn:microsoft.com/office/officeart/2005/8/layout/matrix2"/>
    <dgm:cxn modelId="{D3642634-D307-49D7-916F-762D16A70FD7}" type="presOf" srcId="{E4BE4FF3-56B8-4764-B986-D47170151229}" destId="{B03CF3D8-B6D3-47F4-927B-1B15B2202A55}" srcOrd="0" destOrd="0" presId="urn:microsoft.com/office/officeart/2005/8/layout/matrix2"/>
    <dgm:cxn modelId="{BEAC096A-A192-472F-AA6E-4BCE63B3107D}" srcId="{8F0F21F0-0637-4D75-B00C-FA0C04598C03}" destId="{ECDD4815-A60F-456C-B13A-09D55490F43A}" srcOrd="3" destOrd="0" parTransId="{8872E866-2195-49CF-B3C5-6FB9511B99B4}" sibTransId="{92072493-CB2F-4694-8CA1-1441F7AF63E3}"/>
    <dgm:cxn modelId="{78D2C862-D9F3-415D-BF6B-98AF4164482A}" type="presOf" srcId="{8F0F21F0-0637-4D75-B00C-FA0C04598C03}" destId="{F74DE10A-14DA-493D-BCD2-C73C4F81E3CD}" srcOrd="0" destOrd="0" presId="urn:microsoft.com/office/officeart/2005/8/layout/matrix2"/>
    <dgm:cxn modelId="{0D903DE4-4D91-4969-B4B8-22F24C8B6936}" srcId="{8F0F21F0-0637-4D75-B00C-FA0C04598C03}" destId="{8A63A7DE-5A9F-4206-9FF8-62A67BB42C02}" srcOrd="1" destOrd="0" parTransId="{19124F54-6771-4CA2-B080-DDABE9E9BCB3}" sibTransId="{C2926BD2-A1B8-45BE-97CC-05418A9B7207}"/>
    <dgm:cxn modelId="{4802A59A-2604-44C9-BA81-889161C60606}" srcId="{8F0F21F0-0637-4D75-B00C-FA0C04598C03}" destId="{FFCD8B17-6381-4415-96BA-062BE1126D28}" srcOrd="2" destOrd="0" parTransId="{5268347D-8274-4F96-A481-D3B2DB0FCF9A}" sibTransId="{0A6CCA4C-9E96-4281-B0E3-0A8AB409DFF3}"/>
    <dgm:cxn modelId="{722145CD-5BCB-4B36-8418-BCCA07EAE979}" srcId="{8F0F21F0-0637-4D75-B00C-FA0C04598C03}" destId="{E4BE4FF3-56B8-4764-B986-D47170151229}" srcOrd="0" destOrd="0" parTransId="{36F6DDE8-A56A-4969-BBCC-68E0878AAA8A}" sibTransId="{0CE876A5-2A52-45AC-A098-19906BBDE559}"/>
    <dgm:cxn modelId="{C4672733-D442-48D0-A046-20957F1400D9}" type="presOf" srcId="{8A63A7DE-5A9F-4206-9FF8-62A67BB42C02}" destId="{08C3724B-3F75-44C6-9AD5-E7CC72F74313}" srcOrd="0" destOrd="0" presId="urn:microsoft.com/office/officeart/2005/8/layout/matrix2"/>
    <dgm:cxn modelId="{04A05341-615C-4E7F-8DAD-375CC1AEEEE3}" type="presOf" srcId="{FFCD8B17-6381-4415-96BA-062BE1126D28}" destId="{FD7F12E7-4046-463A-877A-2F8539174719}" srcOrd="0" destOrd="0" presId="urn:microsoft.com/office/officeart/2005/8/layout/matrix2"/>
    <dgm:cxn modelId="{9D67DCB2-3E11-4748-92A7-D81527568867}" type="presParOf" srcId="{F74DE10A-14DA-493D-BCD2-C73C4F81E3CD}" destId="{2627FA95-BFF9-4F85-95CB-BFEB561AA7D2}" srcOrd="0" destOrd="0" presId="urn:microsoft.com/office/officeart/2005/8/layout/matrix2"/>
    <dgm:cxn modelId="{A2CD07BE-FF06-4D9C-AD8A-961A05EFE707}" type="presParOf" srcId="{F74DE10A-14DA-493D-BCD2-C73C4F81E3CD}" destId="{B03CF3D8-B6D3-47F4-927B-1B15B2202A55}" srcOrd="1" destOrd="0" presId="urn:microsoft.com/office/officeart/2005/8/layout/matrix2"/>
    <dgm:cxn modelId="{8E15A689-AE00-41AF-B46E-2EABBCFBB975}" type="presParOf" srcId="{F74DE10A-14DA-493D-BCD2-C73C4F81E3CD}" destId="{08C3724B-3F75-44C6-9AD5-E7CC72F74313}" srcOrd="2" destOrd="0" presId="urn:microsoft.com/office/officeart/2005/8/layout/matrix2"/>
    <dgm:cxn modelId="{8E932D67-A417-4FBE-A3D1-9265C2314B45}" type="presParOf" srcId="{F74DE10A-14DA-493D-BCD2-C73C4F81E3CD}" destId="{FD7F12E7-4046-463A-877A-2F8539174719}" srcOrd="3" destOrd="0" presId="urn:microsoft.com/office/officeart/2005/8/layout/matrix2"/>
    <dgm:cxn modelId="{D9915BAE-7FF1-4221-9A08-E228659DC7AC}" type="presParOf" srcId="{F74DE10A-14DA-493D-BCD2-C73C4F81E3CD}" destId="{989A0492-0FB7-47FD-A216-44A8DB3C16D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1AB5993-9A9C-40EE-BDFD-E03C285A80BA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BF2EF3-6761-46E8-8CD2-F0F2735B1916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202 млн. 247 тыс.руб. </a:t>
          </a:r>
          <a:endParaRPr lang="ru-RU" sz="4000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4B264A2-53DE-434E-BDB1-C3920C2E4309}" type="parTrans" cxnId="{E3DFBDB5-3E75-42D7-B1E2-0717AC8616B3}">
      <dgm:prSet/>
      <dgm:spPr/>
      <dgm:t>
        <a:bodyPr/>
        <a:lstStyle/>
        <a:p>
          <a:endParaRPr lang="ru-RU"/>
        </a:p>
      </dgm:t>
    </dgm:pt>
    <dgm:pt modelId="{27E08E9C-C807-4668-BD65-4AC43B50B8BD}" type="sibTrans" cxnId="{E3DFBDB5-3E75-42D7-B1E2-0717AC8616B3}">
      <dgm:prSet/>
      <dgm:spPr/>
      <dgm:t>
        <a:bodyPr/>
        <a:lstStyle/>
        <a:p>
          <a:endParaRPr lang="ru-RU"/>
        </a:p>
      </dgm:t>
    </dgm:pt>
    <dgm:pt modelId="{27AA525C-154E-4022-9CAA-5B368D6C5C7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Утверждено приказом Департамента финансов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ХМАО-Югры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от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от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01.08.2019 №114-о (без учета переданных полномочий)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5299333-4E90-42C0-9017-340EBF8360CB}" type="parTrans" cxnId="{516D31A5-877B-4B26-ABE0-5A2D8E6B006C}">
      <dgm:prSet/>
      <dgm:spPr/>
      <dgm:t>
        <a:bodyPr/>
        <a:lstStyle/>
        <a:p>
          <a:endParaRPr lang="ru-RU"/>
        </a:p>
      </dgm:t>
    </dgm:pt>
    <dgm:pt modelId="{E932AB2C-5745-4B55-8949-4A845CA30E3B}" type="sibTrans" cxnId="{516D31A5-877B-4B26-ABE0-5A2D8E6B006C}">
      <dgm:prSet/>
      <dgm:spPr/>
      <dgm:t>
        <a:bodyPr/>
        <a:lstStyle/>
        <a:p>
          <a:endParaRPr lang="ru-RU"/>
        </a:p>
      </dgm:t>
    </dgm:pt>
    <dgm:pt modelId="{25A38CEC-9C0C-4090-93A4-A74BF2AF79C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193 млн. 042 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6188FAE-FFB8-4DD9-BFB9-5DC77DFFF244}" type="parTrans" cxnId="{14563DE3-36C4-46C0-A1A3-451020DCF803}">
      <dgm:prSet/>
      <dgm:spPr/>
      <dgm:t>
        <a:bodyPr/>
        <a:lstStyle/>
        <a:p>
          <a:endParaRPr lang="ru-RU"/>
        </a:p>
      </dgm:t>
    </dgm:pt>
    <dgm:pt modelId="{388F5183-0555-4A25-8085-1A1568D857BA}" type="sibTrans" cxnId="{14563DE3-36C4-46C0-A1A3-451020DCF803}">
      <dgm:prSet/>
      <dgm:spPr/>
      <dgm:t>
        <a:bodyPr/>
        <a:lstStyle/>
        <a:p>
          <a:endParaRPr lang="ru-RU"/>
        </a:p>
      </dgm:t>
    </dgm:pt>
    <dgm:pt modelId="{D7A7A5E9-9574-46BF-9FB9-D7F56DAC2BB7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Утверждено решением Думы города Покачи от 17.12.2018 № 107 «О бюджете города Покачи на 2019 год и на плановый период 2020 и 2021 годов» без учета переданных полномочий или 95% от установленного норматива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58804C6-A9E4-4925-BB73-0B16FE64CD47}" type="parTrans" cxnId="{208D4121-9B0A-4D7D-B06E-9E3A23FE3F1E}">
      <dgm:prSet/>
      <dgm:spPr/>
      <dgm:t>
        <a:bodyPr/>
        <a:lstStyle/>
        <a:p>
          <a:endParaRPr lang="ru-RU"/>
        </a:p>
      </dgm:t>
    </dgm:pt>
    <dgm:pt modelId="{3C453BAD-03A9-4F8C-A649-DA371F923266}" type="sibTrans" cxnId="{208D4121-9B0A-4D7D-B06E-9E3A23FE3F1E}">
      <dgm:prSet/>
      <dgm:spPr/>
      <dgm:t>
        <a:bodyPr/>
        <a:lstStyle/>
        <a:p>
          <a:endParaRPr lang="ru-RU"/>
        </a:p>
      </dgm:t>
    </dgm:pt>
    <dgm:pt modelId="{ABDD2630-B1C7-4C4E-85D0-EF4D7837DB8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188 млн. 789 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6B3BD63-9BAC-4BB7-9E36-256FFAB05DF8}" type="parTrans" cxnId="{E6A98EC7-26F8-4279-AB1F-71E88EE309E1}">
      <dgm:prSet/>
      <dgm:spPr/>
      <dgm:t>
        <a:bodyPr/>
        <a:lstStyle/>
        <a:p>
          <a:endParaRPr lang="ru-RU"/>
        </a:p>
      </dgm:t>
    </dgm:pt>
    <dgm:pt modelId="{5C1572B5-6F47-435A-BA4C-CC1F42C3AE03}" type="sibTrans" cxnId="{E6A98EC7-26F8-4279-AB1F-71E88EE309E1}">
      <dgm:prSet/>
      <dgm:spPr/>
      <dgm:t>
        <a:bodyPr/>
        <a:lstStyle/>
        <a:p>
          <a:endParaRPr lang="ru-RU"/>
        </a:p>
      </dgm:t>
    </dgm:pt>
    <dgm:pt modelId="{F75949E1-1126-4391-89E5-61EBA9BA31F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Фактические расходы на функционирование органов местного самоуправления за 2019 год без учета переданных полномочий или 93%  от установленного норматива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3D884D-10D8-4B45-90EA-5B81319B934B}" type="parTrans" cxnId="{02BC3267-F217-4CB3-AFC8-87928ED63421}">
      <dgm:prSet/>
      <dgm:spPr/>
      <dgm:t>
        <a:bodyPr/>
        <a:lstStyle/>
        <a:p>
          <a:endParaRPr lang="ru-RU"/>
        </a:p>
      </dgm:t>
    </dgm:pt>
    <dgm:pt modelId="{5F7D79A0-695D-4F2A-A88E-CE60D58A40CD}" type="sibTrans" cxnId="{02BC3267-F217-4CB3-AFC8-87928ED63421}">
      <dgm:prSet/>
      <dgm:spPr/>
      <dgm:t>
        <a:bodyPr/>
        <a:lstStyle/>
        <a:p>
          <a:endParaRPr lang="ru-RU"/>
        </a:p>
      </dgm:t>
    </dgm:pt>
    <dgm:pt modelId="{A2A08639-2570-41F1-AC73-F0492BA6B7C9}" type="pres">
      <dgm:prSet presAssocID="{A1AB5993-9A9C-40EE-BDFD-E03C285A80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19CD5A-B142-4CA0-B791-48ABDF2BDBD6}" type="pres">
      <dgm:prSet presAssocID="{B2BF2EF3-6761-46E8-8CD2-F0F2735B1916}" presName="parentLin" presStyleCnt="0"/>
      <dgm:spPr/>
    </dgm:pt>
    <dgm:pt modelId="{846381B9-CFBA-421A-BA0E-399885B61C38}" type="pres">
      <dgm:prSet presAssocID="{B2BF2EF3-6761-46E8-8CD2-F0F2735B19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7F5A340-F681-4A1B-8C39-24636E93317B}" type="pres">
      <dgm:prSet presAssocID="{B2BF2EF3-6761-46E8-8CD2-F0F2735B191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4C04-C7C1-45B3-802C-95CB6E56294C}" type="pres">
      <dgm:prSet presAssocID="{B2BF2EF3-6761-46E8-8CD2-F0F2735B1916}" presName="negativeSpace" presStyleCnt="0"/>
      <dgm:spPr/>
    </dgm:pt>
    <dgm:pt modelId="{A69D51D4-A5CE-4110-A78E-5E33BF130247}" type="pres">
      <dgm:prSet presAssocID="{B2BF2EF3-6761-46E8-8CD2-F0F2735B191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3A96F-FE98-4A4B-B534-DD567E89D5F0}" type="pres">
      <dgm:prSet presAssocID="{27E08E9C-C807-4668-BD65-4AC43B50B8BD}" presName="spaceBetweenRectangles" presStyleCnt="0"/>
      <dgm:spPr/>
    </dgm:pt>
    <dgm:pt modelId="{CAE3DF86-AF19-4A5E-8AF7-5D5A7CDD5E08}" type="pres">
      <dgm:prSet presAssocID="{25A38CEC-9C0C-4090-93A4-A74BF2AF79CC}" presName="parentLin" presStyleCnt="0"/>
      <dgm:spPr/>
    </dgm:pt>
    <dgm:pt modelId="{7E07CC88-C1A1-44C3-876F-034764F8DF2C}" type="pres">
      <dgm:prSet presAssocID="{25A38CEC-9C0C-4090-93A4-A74BF2AF79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B153A2-DD41-4761-BC3D-2420772F7C2F}" type="pres">
      <dgm:prSet presAssocID="{25A38CEC-9C0C-4090-93A4-A74BF2AF7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5CA6C-8D8B-424C-BDAB-48CAF1C81F01}" type="pres">
      <dgm:prSet presAssocID="{25A38CEC-9C0C-4090-93A4-A74BF2AF79CC}" presName="negativeSpace" presStyleCnt="0"/>
      <dgm:spPr/>
    </dgm:pt>
    <dgm:pt modelId="{FDA0EDEE-7DD5-4FBC-A9EA-0FB950408B54}" type="pres">
      <dgm:prSet presAssocID="{25A38CEC-9C0C-4090-93A4-A74BF2AF79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2C5A7-9F54-42FA-A0F9-AA83DF18D373}" type="pres">
      <dgm:prSet presAssocID="{388F5183-0555-4A25-8085-1A1568D857BA}" presName="spaceBetweenRectangles" presStyleCnt="0"/>
      <dgm:spPr/>
    </dgm:pt>
    <dgm:pt modelId="{321AD3C1-8EF3-4002-991C-22FB5E3BA196}" type="pres">
      <dgm:prSet presAssocID="{ABDD2630-B1C7-4C4E-85D0-EF4D7837DB8C}" presName="parentLin" presStyleCnt="0"/>
      <dgm:spPr/>
    </dgm:pt>
    <dgm:pt modelId="{6EB51DD1-B8F8-4FED-A8BE-57DD8D6E6F98}" type="pres">
      <dgm:prSet presAssocID="{ABDD2630-B1C7-4C4E-85D0-EF4D7837DB8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06B1B43-5B6D-468E-B142-17D6FBA88F27}" type="pres">
      <dgm:prSet presAssocID="{ABDD2630-B1C7-4C4E-85D0-EF4D7837DB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4865E-4A47-48B3-9E77-A71F327A0AE8}" type="pres">
      <dgm:prSet presAssocID="{ABDD2630-B1C7-4C4E-85D0-EF4D7837DB8C}" presName="negativeSpace" presStyleCnt="0"/>
      <dgm:spPr/>
    </dgm:pt>
    <dgm:pt modelId="{CF87F9A4-F4E5-46BE-8879-D4AB913731A8}" type="pres">
      <dgm:prSet presAssocID="{ABDD2630-B1C7-4C4E-85D0-EF4D7837DB8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DFBDB5-3E75-42D7-B1E2-0717AC8616B3}" srcId="{A1AB5993-9A9C-40EE-BDFD-E03C285A80BA}" destId="{B2BF2EF3-6761-46E8-8CD2-F0F2735B1916}" srcOrd="0" destOrd="0" parTransId="{94B264A2-53DE-434E-BDB1-C3920C2E4309}" sibTransId="{27E08E9C-C807-4668-BD65-4AC43B50B8BD}"/>
    <dgm:cxn modelId="{02BC3267-F217-4CB3-AFC8-87928ED63421}" srcId="{ABDD2630-B1C7-4C4E-85D0-EF4D7837DB8C}" destId="{F75949E1-1126-4391-89E5-61EBA9BA31F9}" srcOrd="0" destOrd="0" parTransId="{5C3D884D-10D8-4B45-90EA-5B81319B934B}" sibTransId="{5F7D79A0-695D-4F2A-A88E-CE60D58A40CD}"/>
    <dgm:cxn modelId="{7BB0307E-9BF6-4CC0-9039-1D2AD66DE48F}" type="presOf" srcId="{25A38CEC-9C0C-4090-93A4-A74BF2AF79CC}" destId="{2DB153A2-DD41-4761-BC3D-2420772F7C2F}" srcOrd="1" destOrd="0" presId="urn:microsoft.com/office/officeart/2005/8/layout/list1"/>
    <dgm:cxn modelId="{208D4121-9B0A-4D7D-B06E-9E3A23FE3F1E}" srcId="{25A38CEC-9C0C-4090-93A4-A74BF2AF79CC}" destId="{D7A7A5E9-9574-46BF-9FB9-D7F56DAC2BB7}" srcOrd="0" destOrd="0" parTransId="{058804C6-A9E4-4925-BB73-0B16FE64CD47}" sibTransId="{3C453BAD-03A9-4F8C-A649-DA371F923266}"/>
    <dgm:cxn modelId="{C99EE5E0-1625-40AE-B314-8B07B52F2674}" type="presOf" srcId="{ABDD2630-B1C7-4C4E-85D0-EF4D7837DB8C}" destId="{106B1B43-5B6D-468E-B142-17D6FBA88F27}" srcOrd="1" destOrd="0" presId="urn:microsoft.com/office/officeart/2005/8/layout/list1"/>
    <dgm:cxn modelId="{368B3D0A-4262-4049-BAE5-02E8E602941E}" type="presOf" srcId="{B2BF2EF3-6761-46E8-8CD2-F0F2735B1916}" destId="{846381B9-CFBA-421A-BA0E-399885B61C38}" srcOrd="0" destOrd="0" presId="urn:microsoft.com/office/officeart/2005/8/layout/list1"/>
    <dgm:cxn modelId="{EFCAEBF8-2A04-4BAA-AABD-55C456473A8A}" type="presOf" srcId="{B2BF2EF3-6761-46E8-8CD2-F0F2735B1916}" destId="{C7F5A340-F681-4A1B-8C39-24636E93317B}" srcOrd="1" destOrd="0" presId="urn:microsoft.com/office/officeart/2005/8/layout/list1"/>
    <dgm:cxn modelId="{DE8223F9-F736-46D2-87D1-00F47E13A375}" type="presOf" srcId="{D7A7A5E9-9574-46BF-9FB9-D7F56DAC2BB7}" destId="{FDA0EDEE-7DD5-4FBC-A9EA-0FB950408B54}" srcOrd="0" destOrd="0" presId="urn:microsoft.com/office/officeart/2005/8/layout/list1"/>
    <dgm:cxn modelId="{0D9CF5CE-DEA1-4BEE-8F50-650E5CFC9E74}" type="presOf" srcId="{F75949E1-1126-4391-89E5-61EBA9BA31F9}" destId="{CF87F9A4-F4E5-46BE-8879-D4AB913731A8}" srcOrd="0" destOrd="0" presId="urn:microsoft.com/office/officeart/2005/8/layout/list1"/>
    <dgm:cxn modelId="{6593E236-FA5F-4918-B9FD-93894E35C7BB}" type="presOf" srcId="{ABDD2630-B1C7-4C4E-85D0-EF4D7837DB8C}" destId="{6EB51DD1-B8F8-4FED-A8BE-57DD8D6E6F98}" srcOrd="0" destOrd="0" presId="urn:microsoft.com/office/officeart/2005/8/layout/list1"/>
    <dgm:cxn modelId="{516D31A5-877B-4B26-ABE0-5A2D8E6B006C}" srcId="{B2BF2EF3-6761-46E8-8CD2-F0F2735B1916}" destId="{27AA525C-154E-4022-9CAA-5B368D6C5C77}" srcOrd="0" destOrd="0" parTransId="{F5299333-4E90-42C0-9017-340EBF8360CB}" sibTransId="{E932AB2C-5745-4B55-8949-4A845CA30E3B}"/>
    <dgm:cxn modelId="{E6A98EC7-26F8-4279-AB1F-71E88EE309E1}" srcId="{A1AB5993-9A9C-40EE-BDFD-E03C285A80BA}" destId="{ABDD2630-B1C7-4C4E-85D0-EF4D7837DB8C}" srcOrd="2" destOrd="0" parTransId="{C6B3BD63-9BAC-4BB7-9E36-256FFAB05DF8}" sibTransId="{5C1572B5-6F47-435A-BA4C-CC1F42C3AE03}"/>
    <dgm:cxn modelId="{54522DC3-F944-4C01-8925-1FF56FB41B12}" type="presOf" srcId="{25A38CEC-9C0C-4090-93A4-A74BF2AF79CC}" destId="{7E07CC88-C1A1-44C3-876F-034764F8DF2C}" srcOrd="0" destOrd="0" presId="urn:microsoft.com/office/officeart/2005/8/layout/list1"/>
    <dgm:cxn modelId="{1D223EDE-9875-4D62-9EC0-169394237673}" type="presOf" srcId="{A1AB5993-9A9C-40EE-BDFD-E03C285A80BA}" destId="{A2A08639-2570-41F1-AC73-F0492BA6B7C9}" srcOrd="0" destOrd="0" presId="urn:microsoft.com/office/officeart/2005/8/layout/list1"/>
    <dgm:cxn modelId="{96E539C7-0F77-43A0-AC36-879CE24AF080}" type="presOf" srcId="{27AA525C-154E-4022-9CAA-5B368D6C5C77}" destId="{A69D51D4-A5CE-4110-A78E-5E33BF130247}" srcOrd="0" destOrd="0" presId="urn:microsoft.com/office/officeart/2005/8/layout/list1"/>
    <dgm:cxn modelId="{14563DE3-36C4-46C0-A1A3-451020DCF803}" srcId="{A1AB5993-9A9C-40EE-BDFD-E03C285A80BA}" destId="{25A38CEC-9C0C-4090-93A4-A74BF2AF79CC}" srcOrd="1" destOrd="0" parTransId="{E6188FAE-FFB8-4DD9-BFB9-5DC77DFFF244}" sibTransId="{388F5183-0555-4A25-8085-1A1568D857BA}"/>
    <dgm:cxn modelId="{813B670C-BB15-4376-A436-1C6F453C26BE}" type="presParOf" srcId="{A2A08639-2570-41F1-AC73-F0492BA6B7C9}" destId="{2119CD5A-B142-4CA0-B791-48ABDF2BDBD6}" srcOrd="0" destOrd="0" presId="urn:microsoft.com/office/officeart/2005/8/layout/list1"/>
    <dgm:cxn modelId="{AEBF1F59-1828-407E-9D60-2CD746248D3D}" type="presParOf" srcId="{2119CD5A-B142-4CA0-B791-48ABDF2BDBD6}" destId="{846381B9-CFBA-421A-BA0E-399885B61C38}" srcOrd="0" destOrd="0" presId="urn:microsoft.com/office/officeart/2005/8/layout/list1"/>
    <dgm:cxn modelId="{EAD7CE3F-1CD2-4D79-B037-3C691685CD16}" type="presParOf" srcId="{2119CD5A-B142-4CA0-B791-48ABDF2BDBD6}" destId="{C7F5A340-F681-4A1B-8C39-24636E93317B}" srcOrd="1" destOrd="0" presId="urn:microsoft.com/office/officeart/2005/8/layout/list1"/>
    <dgm:cxn modelId="{98187471-805B-4F40-A8CE-4CD6ECAFB7D1}" type="presParOf" srcId="{A2A08639-2570-41F1-AC73-F0492BA6B7C9}" destId="{21CA4C04-C7C1-45B3-802C-95CB6E56294C}" srcOrd="1" destOrd="0" presId="urn:microsoft.com/office/officeart/2005/8/layout/list1"/>
    <dgm:cxn modelId="{41427D2C-122D-46A7-8109-979C9F47FC3C}" type="presParOf" srcId="{A2A08639-2570-41F1-AC73-F0492BA6B7C9}" destId="{A69D51D4-A5CE-4110-A78E-5E33BF130247}" srcOrd="2" destOrd="0" presId="urn:microsoft.com/office/officeart/2005/8/layout/list1"/>
    <dgm:cxn modelId="{890286AD-D4E2-4864-9E19-F129F9D9BABB}" type="presParOf" srcId="{A2A08639-2570-41F1-AC73-F0492BA6B7C9}" destId="{3393A96F-FE98-4A4B-B534-DD567E89D5F0}" srcOrd="3" destOrd="0" presId="urn:microsoft.com/office/officeart/2005/8/layout/list1"/>
    <dgm:cxn modelId="{EF2CA284-9C08-48DA-B7A2-F3EA2D49C9C7}" type="presParOf" srcId="{A2A08639-2570-41F1-AC73-F0492BA6B7C9}" destId="{CAE3DF86-AF19-4A5E-8AF7-5D5A7CDD5E08}" srcOrd="4" destOrd="0" presId="urn:microsoft.com/office/officeart/2005/8/layout/list1"/>
    <dgm:cxn modelId="{7A06D81A-285B-43E2-8CA1-AFF47D258525}" type="presParOf" srcId="{CAE3DF86-AF19-4A5E-8AF7-5D5A7CDD5E08}" destId="{7E07CC88-C1A1-44C3-876F-034764F8DF2C}" srcOrd="0" destOrd="0" presId="urn:microsoft.com/office/officeart/2005/8/layout/list1"/>
    <dgm:cxn modelId="{8DB9A4BC-2B7F-4483-8D27-C51947261F83}" type="presParOf" srcId="{CAE3DF86-AF19-4A5E-8AF7-5D5A7CDD5E08}" destId="{2DB153A2-DD41-4761-BC3D-2420772F7C2F}" srcOrd="1" destOrd="0" presId="urn:microsoft.com/office/officeart/2005/8/layout/list1"/>
    <dgm:cxn modelId="{DC4C404C-76AE-4C33-8932-F2E0A0D8CDEE}" type="presParOf" srcId="{A2A08639-2570-41F1-AC73-F0492BA6B7C9}" destId="{EF65CA6C-8D8B-424C-BDAB-48CAF1C81F01}" srcOrd="5" destOrd="0" presId="urn:microsoft.com/office/officeart/2005/8/layout/list1"/>
    <dgm:cxn modelId="{EE1F6F73-147C-4FD1-8B72-6B509A48E64B}" type="presParOf" srcId="{A2A08639-2570-41F1-AC73-F0492BA6B7C9}" destId="{FDA0EDEE-7DD5-4FBC-A9EA-0FB950408B54}" srcOrd="6" destOrd="0" presId="urn:microsoft.com/office/officeart/2005/8/layout/list1"/>
    <dgm:cxn modelId="{8EC8559D-0DB1-4EC2-9672-01575AB6C45D}" type="presParOf" srcId="{A2A08639-2570-41F1-AC73-F0492BA6B7C9}" destId="{15B2C5A7-9F54-42FA-A0F9-AA83DF18D373}" srcOrd="7" destOrd="0" presId="urn:microsoft.com/office/officeart/2005/8/layout/list1"/>
    <dgm:cxn modelId="{94E4B84D-4EF4-41D0-A81C-73BC39CCB476}" type="presParOf" srcId="{A2A08639-2570-41F1-AC73-F0492BA6B7C9}" destId="{321AD3C1-8EF3-4002-991C-22FB5E3BA196}" srcOrd="8" destOrd="0" presId="urn:microsoft.com/office/officeart/2005/8/layout/list1"/>
    <dgm:cxn modelId="{C5A43D17-5565-4418-BD77-8A93B62D2E4B}" type="presParOf" srcId="{321AD3C1-8EF3-4002-991C-22FB5E3BA196}" destId="{6EB51DD1-B8F8-4FED-A8BE-57DD8D6E6F98}" srcOrd="0" destOrd="0" presId="urn:microsoft.com/office/officeart/2005/8/layout/list1"/>
    <dgm:cxn modelId="{1C681B3A-5E09-4B1A-B7A0-0A7CA5191755}" type="presParOf" srcId="{321AD3C1-8EF3-4002-991C-22FB5E3BA196}" destId="{106B1B43-5B6D-468E-B142-17D6FBA88F27}" srcOrd="1" destOrd="0" presId="urn:microsoft.com/office/officeart/2005/8/layout/list1"/>
    <dgm:cxn modelId="{0A2B93B2-7119-46A6-A1C4-A6472BB571A1}" type="presParOf" srcId="{A2A08639-2570-41F1-AC73-F0492BA6B7C9}" destId="{A8C4865E-4A47-48B3-9E77-A71F327A0AE8}" srcOrd="9" destOrd="0" presId="urn:microsoft.com/office/officeart/2005/8/layout/list1"/>
    <dgm:cxn modelId="{87D8ED56-BC7E-401B-BEA0-8C3F61A646A3}" type="presParOf" srcId="{A2A08639-2570-41F1-AC73-F0492BA6B7C9}" destId="{CF87F9A4-F4E5-46BE-8879-D4AB913731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627334D-3A8A-4A34-9145-2D24A9497CE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9F389F-62E9-4BA8-9950-569529F2E350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Участие органов местного самоуправления города Покачи в  финансовом обеспечении государственного полномочия по осуществлению первичного воинского учета граждан, проживающих или пребывающих на территории города Покачи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55EA0F4-7F0E-4866-8FF6-0E698D30B8E9}" type="parTrans" cxnId="{C07D61D3-BA50-48DE-B1DD-9F0E50425DF5}">
      <dgm:prSet/>
      <dgm:spPr/>
      <dgm:t>
        <a:bodyPr/>
        <a:lstStyle/>
        <a:p>
          <a:endParaRPr lang="ru-RU"/>
        </a:p>
      </dgm:t>
    </dgm:pt>
    <dgm:pt modelId="{74A3A7AD-DF31-4CF9-AE00-A81AE1B9B94A}" type="sibTrans" cxnId="{C07D61D3-BA50-48DE-B1DD-9F0E50425DF5}">
      <dgm:prSet/>
      <dgm:spPr/>
      <dgm:t>
        <a:bodyPr/>
        <a:lstStyle/>
        <a:p>
          <a:endParaRPr lang="ru-RU"/>
        </a:p>
      </dgm:t>
    </dgm:pt>
    <dgm:pt modelId="{3E1F7BB9-86EE-4BF3-AC45-7C7DCF81F773}">
      <dgm:prSet phldrT="[Текст]" custT="1"/>
      <dgm:spPr/>
      <dgm:t>
        <a:bodyPr anchor="ctr"/>
        <a:lstStyle/>
        <a:p>
          <a:pPr algn="ctr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На оплату труда и начисления на выплаты по оплате труда, компенсация расходов на оплату стоимости проезда и провоза багажа к месту использования отпуска и обратно, ежемесячные компенсационные выплаты работникам, находящимся в отпуске по уходу за ребенком и выплату пособия за первые три дня временной нетрудоспособности направлено 1 224,5тыс.рублей за счет средств местного бюджета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8DAEB059-95A6-4C7C-B846-1064B1E67949}" type="parTrans" cxnId="{2C6F6DA9-673F-4DEF-A5D3-9AE79FBE08E7}">
      <dgm:prSet/>
      <dgm:spPr/>
      <dgm:t>
        <a:bodyPr/>
        <a:lstStyle/>
        <a:p>
          <a:endParaRPr lang="ru-RU"/>
        </a:p>
      </dgm:t>
    </dgm:pt>
    <dgm:pt modelId="{D38AA0ED-9E68-4D3D-AB23-17402DFB9B94}" type="sibTrans" cxnId="{2C6F6DA9-673F-4DEF-A5D3-9AE79FBE08E7}">
      <dgm:prSet/>
      <dgm:spPr/>
      <dgm:t>
        <a:bodyPr/>
        <a:lstStyle/>
        <a:p>
          <a:endParaRPr lang="ru-RU"/>
        </a:p>
      </dgm:t>
    </dgm:pt>
    <dgm:pt modelId="{CC208846-A2F7-44BA-9782-9719770E16CB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 дополнительные меры социальной поддержки и социальной помощи  для отдельных категорий граждан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4787775-B7E1-415D-B3B7-3A3E2AE715C7}" type="parTrans" cxnId="{7547DD64-B987-4BC0-8230-7936875B06ED}">
      <dgm:prSet/>
      <dgm:spPr/>
      <dgm:t>
        <a:bodyPr/>
        <a:lstStyle/>
        <a:p>
          <a:endParaRPr lang="ru-RU"/>
        </a:p>
      </dgm:t>
    </dgm:pt>
    <dgm:pt modelId="{09AF4902-4987-456D-9A2D-CC1BAB8F0FB3}" type="sibTrans" cxnId="{7547DD64-B987-4BC0-8230-7936875B06ED}">
      <dgm:prSet/>
      <dgm:spPr/>
      <dgm:t>
        <a:bodyPr/>
        <a:lstStyle/>
        <a:p>
          <a:endParaRPr lang="ru-RU"/>
        </a:p>
      </dgm:t>
    </dgm:pt>
    <dgm:pt modelId="{8D92D371-D332-4B8D-8594-35434DA7B1C4}">
      <dgm:prSet phldrT="[Текст]" custT="1"/>
      <dgm:spPr/>
      <dgm:t>
        <a:bodyPr anchor="ctr"/>
        <a:lstStyle/>
        <a:p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 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 направлено 986,4тыс.рублей за счет средств местного бюджета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A75D1EE-EF97-43BD-B051-7288D39CE588}" type="parTrans" cxnId="{55858E79-D70D-4644-87EB-FDD55A4E6BCA}">
      <dgm:prSet/>
      <dgm:spPr/>
      <dgm:t>
        <a:bodyPr/>
        <a:lstStyle/>
        <a:p>
          <a:endParaRPr lang="ru-RU"/>
        </a:p>
      </dgm:t>
    </dgm:pt>
    <dgm:pt modelId="{26018DB6-0958-40A6-A03F-F69928CEE3A1}" type="sibTrans" cxnId="{55858E79-D70D-4644-87EB-FDD55A4E6BCA}">
      <dgm:prSet/>
      <dgm:spPr/>
      <dgm:t>
        <a:bodyPr/>
        <a:lstStyle/>
        <a:p>
          <a:endParaRPr lang="ru-RU"/>
        </a:p>
      </dgm:t>
    </dgm:pt>
    <dgm:pt modelId="{4F5036CF-41F7-4FF9-9CE5-CFDB651276B6}" type="pres">
      <dgm:prSet presAssocID="{B627334D-3A8A-4A34-9145-2D24A9497C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AC45B4-62E6-4CCD-B4C9-5A0A83E81AFA}" type="pres">
      <dgm:prSet presAssocID="{B69F389F-62E9-4BA8-9950-569529F2E350}" presName="linNode" presStyleCnt="0"/>
      <dgm:spPr/>
    </dgm:pt>
    <dgm:pt modelId="{56629A6F-2A32-4BAF-8195-E2367EA79775}" type="pres">
      <dgm:prSet presAssocID="{B69F389F-62E9-4BA8-9950-569529F2E350}" presName="parentShp" presStyleLbl="node1" presStyleIdx="0" presStyleCnt="2" custScaleY="112959" custLinFactX="1235" custLinFactNeighborX="100000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4BE3D-E461-495F-B49B-9DC592A79DED}" type="pres">
      <dgm:prSet presAssocID="{B69F389F-62E9-4BA8-9950-569529F2E350}" presName="childShp" presStyleLbl="bgAccFollowNode1" presStyleIdx="0" presStyleCnt="2" custScaleX="102404" custScaleY="118810" custLinFactX="-5540" custLinFactNeighborX="-100000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7328F-8631-45E5-9835-5B135C6F734F}" type="pres">
      <dgm:prSet presAssocID="{74A3A7AD-DF31-4CF9-AE00-A81AE1B9B94A}" presName="spacing" presStyleCnt="0"/>
      <dgm:spPr/>
    </dgm:pt>
    <dgm:pt modelId="{178279A1-A2F9-4A20-AC85-7CD9793AA69D}" type="pres">
      <dgm:prSet presAssocID="{CC208846-A2F7-44BA-9782-9719770E16CB}" presName="linNode" presStyleCnt="0"/>
      <dgm:spPr/>
    </dgm:pt>
    <dgm:pt modelId="{496ACA1A-F336-4094-A85E-EDC41882AF89}" type="pres">
      <dgm:prSet presAssocID="{CC208846-A2F7-44BA-9782-9719770E16C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E85F1-207B-4C82-B3BB-DE4B21A28951}" type="pres">
      <dgm:prSet presAssocID="{CC208846-A2F7-44BA-9782-9719770E16C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37727-F261-4DC6-BA76-11BAD53FD10F}" type="presOf" srcId="{3E1F7BB9-86EE-4BF3-AC45-7C7DCF81F773}" destId="{3554BE3D-E461-495F-B49B-9DC592A79DED}" srcOrd="0" destOrd="0" presId="urn:microsoft.com/office/officeart/2005/8/layout/vList6"/>
    <dgm:cxn modelId="{C07D61D3-BA50-48DE-B1DD-9F0E50425DF5}" srcId="{B627334D-3A8A-4A34-9145-2D24A9497CE8}" destId="{B69F389F-62E9-4BA8-9950-569529F2E350}" srcOrd="0" destOrd="0" parTransId="{155EA0F4-7F0E-4866-8FF6-0E698D30B8E9}" sibTransId="{74A3A7AD-DF31-4CF9-AE00-A81AE1B9B94A}"/>
    <dgm:cxn modelId="{7547DD64-B987-4BC0-8230-7936875B06ED}" srcId="{B627334D-3A8A-4A34-9145-2D24A9497CE8}" destId="{CC208846-A2F7-44BA-9782-9719770E16CB}" srcOrd="1" destOrd="0" parTransId="{54787775-B7E1-415D-B3B7-3A3E2AE715C7}" sibTransId="{09AF4902-4987-456D-9A2D-CC1BAB8F0FB3}"/>
    <dgm:cxn modelId="{9F88F98E-4F30-41CE-A7DF-07D3357E5CDF}" type="presOf" srcId="{B69F389F-62E9-4BA8-9950-569529F2E350}" destId="{56629A6F-2A32-4BAF-8195-E2367EA79775}" srcOrd="0" destOrd="0" presId="urn:microsoft.com/office/officeart/2005/8/layout/vList6"/>
    <dgm:cxn modelId="{D28B32A3-CA33-4E20-AACA-29FDEB792400}" type="presOf" srcId="{B627334D-3A8A-4A34-9145-2D24A9497CE8}" destId="{4F5036CF-41F7-4FF9-9CE5-CFDB651276B6}" srcOrd="0" destOrd="0" presId="urn:microsoft.com/office/officeart/2005/8/layout/vList6"/>
    <dgm:cxn modelId="{55858E79-D70D-4644-87EB-FDD55A4E6BCA}" srcId="{CC208846-A2F7-44BA-9782-9719770E16CB}" destId="{8D92D371-D332-4B8D-8594-35434DA7B1C4}" srcOrd="0" destOrd="0" parTransId="{2A75D1EE-EF97-43BD-B051-7288D39CE588}" sibTransId="{26018DB6-0958-40A6-A03F-F69928CEE3A1}"/>
    <dgm:cxn modelId="{B0343D11-3EEF-4010-9223-D9E008F13244}" type="presOf" srcId="{CC208846-A2F7-44BA-9782-9719770E16CB}" destId="{496ACA1A-F336-4094-A85E-EDC41882AF89}" srcOrd="0" destOrd="0" presId="urn:microsoft.com/office/officeart/2005/8/layout/vList6"/>
    <dgm:cxn modelId="{2C6F6DA9-673F-4DEF-A5D3-9AE79FBE08E7}" srcId="{B69F389F-62E9-4BA8-9950-569529F2E350}" destId="{3E1F7BB9-86EE-4BF3-AC45-7C7DCF81F773}" srcOrd="0" destOrd="0" parTransId="{8DAEB059-95A6-4C7C-B846-1064B1E67949}" sibTransId="{D38AA0ED-9E68-4D3D-AB23-17402DFB9B94}"/>
    <dgm:cxn modelId="{65E1B4E1-6882-408B-B580-96449D46CB1D}" type="presOf" srcId="{8D92D371-D332-4B8D-8594-35434DA7B1C4}" destId="{7D1E85F1-207B-4C82-B3BB-DE4B21A28951}" srcOrd="0" destOrd="0" presId="urn:microsoft.com/office/officeart/2005/8/layout/vList6"/>
    <dgm:cxn modelId="{AEE8E572-0879-4612-9E5B-F53F63E0ABA2}" type="presParOf" srcId="{4F5036CF-41F7-4FF9-9CE5-CFDB651276B6}" destId="{CFAC45B4-62E6-4CCD-B4C9-5A0A83E81AFA}" srcOrd="0" destOrd="0" presId="urn:microsoft.com/office/officeart/2005/8/layout/vList6"/>
    <dgm:cxn modelId="{7569F0DC-8D7A-4784-A92B-696FDB401620}" type="presParOf" srcId="{CFAC45B4-62E6-4CCD-B4C9-5A0A83E81AFA}" destId="{56629A6F-2A32-4BAF-8195-E2367EA79775}" srcOrd="0" destOrd="0" presId="urn:microsoft.com/office/officeart/2005/8/layout/vList6"/>
    <dgm:cxn modelId="{7B52DE2A-3907-4811-9D93-4AE81B6463A8}" type="presParOf" srcId="{CFAC45B4-62E6-4CCD-B4C9-5A0A83E81AFA}" destId="{3554BE3D-E461-495F-B49B-9DC592A79DED}" srcOrd="1" destOrd="0" presId="urn:microsoft.com/office/officeart/2005/8/layout/vList6"/>
    <dgm:cxn modelId="{A6C1394F-40DF-46FF-9D79-E89BB0BECEE5}" type="presParOf" srcId="{4F5036CF-41F7-4FF9-9CE5-CFDB651276B6}" destId="{8427328F-8631-45E5-9835-5B135C6F734F}" srcOrd="1" destOrd="0" presId="urn:microsoft.com/office/officeart/2005/8/layout/vList6"/>
    <dgm:cxn modelId="{C68DD389-6CCA-4883-9AA6-64176FCE0CAD}" type="presParOf" srcId="{4F5036CF-41F7-4FF9-9CE5-CFDB651276B6}" destId="{178279A1-A2F9-4A20-AC85-7CD9793AA69D}" srcOrd="2" destOrd="0" presId="urn:microsoft.com/office/officeart/2005/8/layout/vList6"/>
    <dgm:cxn modelId="{D207986C-72CD-4EC6-B319-325F65BEF84C}" type="presParOf" srcId="{178279A1-A2F9-4A20-AC85-7CD9793AA69D}" destId="{496ACA1A-F336-4094-A85E-EDC41882AF89}" srcOrd="0" destOrd="0" presId="urn:microsoft.com/office/officeart/2005/8/layout/vList6"/>
    <dgm:cxn modelId="{5A5F3D18-F597-4127-8A56-D90874F2EB7F}" type="presParOf" srcId="{178279A1-A2F9-4A20-AC85-7CD9793AA69D}" destId="{7D1E85F1-207B-4C82-B3BB-DE4B21A289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19D25C-A385-482F-A0D5-B137034D5CD4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5DC4F18-47F5-4E6E-A49D-3E942ABEB8D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Размер муниципального долга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01.01.2019 года: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0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млн. 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рублей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9987C7-C546-4F1D-B5CB-46A8B9D2484C}" type="parTrans" cxnId="{0113A2CB-9450-4CDE-B381-7101DB5DBFC2}">
      <dgm:prSet/>
      <dgm:spPr/>
      <dgm:t>
        <a:bodyPr/>
        <a:lstStyle/>
        <a:p>
          <a:endParaRPr lang="ru-RU"/>
        </a:p>
      </dgm:t>
    </dgm:pt>
    <dgm:pt modelId="{990875FA-E367-4380-9719-2207BEBA90D8}" type="sibTrans" cxnId="{0113A2CB-9450-4CDE-B381-7101DB5DBFC2}">
      <dgm:prSet/>
      <dgm:spPr/>
      <dgm:t>
        <a:bodyPr/>
        <a:lstStyle/>
        <a:p>
          <a:endParaRPr lang="ru-RU"/>
        </a:p>
      </dgm:t>
    </dgm:pt>
    <dgm:pt modelId="{C3C2AAAB-093D-482D-A2AB-A1E10C0C0CF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Первоначальный план долга на 01.01.2020 года:</a:t>
          </a:r>
        </a:p>
        <a:p>
          <a:r>
            <a:rPr lang="ru-RU" sz="2800" strike="noStrike" dirty="0" smtClean="0">
              <a:effectLst/>
              <a:latin typeface="Times New Roman" pitchFamily="18" charset="0"/>
              <a:cs typeface="Times New Roman" pitchFamily="18" charset="0"/>
            </a:rPr>
            <a:t>45 млн. 400,0 тыс.рублей </a:t>
          </a:r>
        </a:p>
      </dgm:t>
    </dgm:pt>
    <dgm:pt modelId="{3A833DC3-48C6-4EA9-994C-8446C3C1FA97}" type="parTrans" cxnId="{238607E6-5834-4B54-895F-7DF8F2BD6D33}">
      <dgm:prSet/>
      <dgm:spPr/>
      <dgm:t>
        <a:bodyPr/>
        <a:lstStyle/>
        <a:p>
          <a:endParaRPr lang="ru-RU"/>
        </a:p>
      </dgm:t>
    </dgm:pt>
    <dgm:pt modelId="{28B74D94-DF63-4F40-A545-105C85F23289}" type="sibTrans" cxnId="{238607E6-5834-4B54-895F-7DF8F2BD6D33}">
      <dgm:prSet/>
      <dgm:spPr/>
      <dgm:t>
        <a:bodyPr/>
        <a:lstStyle/>
        <a:p>
          <a:endParaRPr lang="ru-RU"/>
        </a:p>
      </dgm:t>
    </dgm:pt>
    <dgm:pt modelId="{35E50DCE-6E64-4D9F-8116-BA67100397D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Уточненный план долга на 01.01.2020: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0 рублей</a:t>
          </a:r>
        </a:p>
      </dgm:t>
    </dgm:pt>
    <dgm:pt modelId="{1C67702E-96FC-4CA1-9818-4507C80B4121}" type="parTrans" cxnId="{A9DFEB75-659A-4293-BAD8-37D3985E598C}">
      <dgm:prSet/>
      <dgm:spPr/>
      <dgm:t>
        <a:bodyPr/>
        <a:lstStyle/>
        <a:p>
          <a:endParaRPr lang="ru-RU"/>
        </a:p>
      </dgm:t>
    </dgm:pt>
    <dgm:pt modelId="{2F11A0A9-0395-4211-9986-132521F6B539}" type="sibTrans" cxnId="{A9DFEB75-659A-4293-BAD8-37D3985E598C}">
      <dgm:prSet/>
      <dgm:spPr/>
      <dgm:t>
        <a:bodyPr/>
        <a:lstStyle/>
        <a:p>
          <a:endParaRPr lang="ru-RU"/>
        </a:p>
      </dgm:t>
    </dgm:pt>
    <dgm:pt modelId="{7DEA8A44-6848-4FA9-99C1-C2889304F95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Обслуживание муниципального долга: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8227DC3-60A0-4445-B917-12BB538625CA}" type="parTrans" cxnId="{875293ED-387D-419B-89F2-C5B484FC3244}">
      <dgm:prSet/>
      <dgm:spPr/>
      <dgm:t>
        <a:bodyPr/>
        <a:lstStyle/>
        <a:p>
          <a:endParaRPr lang="ru-RU"/>
        </a:p>
      </dgm:t>
    </dgm:pt>
    <dgm:pt modelId="{245DA850-9A20-4095-A05E-1354647CFF5F}" type="sibTrans" cxnId="{875293ED-387D-419B-89F2-C5B484FC3244}">
      <dgm:prSet/>
      <dgm:spPr/>
      <dgm:t>
        <a:bodyPr/>
        <a:lstStyle/>
        <a:p>
          <a:endParaRPr lang="ru-RU"/>
        </a:p>
      </dgm:t>
    </dgm:pt>
    <dgm:pt modelId="{2E68B60C-DDF6-4BC5-945E-8649EDF8CA29}">
      <dgm:prSet/>
      <dgm:spPr/>
      <dgm:t>
        <a:bodyPr/>
        <a:lstStyle/>
        <a:p>
          <a:pPr>
            <a:spcAft>
              <a:spcPts val="0"/>
            </a:spcAft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Фактический размер долга на 01.01.2020:  </a:t>
          </a:r>
        </a:p>
        <a:p>
          <a:pPr>
            <a:spcAft>
              <a:spcPts val="0"/>
            </a:spcAft>
          </a:pPr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0 рублей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D789C879-DB24-4DD9-A623-6D7ED217DC9E}" type="parTrans" cxnId="{A65C7D58-487A-45FB-8AC5-88A8B0437C50}">
      <dgm:prSet/>
      <dgm:spPr/>
      <dgm:t>
        <a:bodyPr/>
        <a:lstStyle/>
        <a:p>
          <a:endParaRPr lang="ru-RU"/>
        </a:p>
      </dgm:t>
    </dgm:pt>
    <dgm:pt modelId="{497B0B8E-50D4-4C62-B822-384C079A5946}" type="sibTrans" cxnId="{A65C7D58-487A-45FB-8AC5-88A8B0437C50}">
      <dgm:prSet/>
      <dgm:spPr/>
      <dgm:t>
        <a:bodyPr/>
        <a:lstStyle/>
        <a:p>
          <a:endParaRPr lang="ru-RU"/>
        </a:p>
      </dgm:t>
    </dgm:pt>
    <dgm:pt modelId="{D1888F6C-0509-41A3-9386-23B4206CBBA1}">
      <dgm:prSet/>
      <dgm:spPr/>
      <dgm:t>
        <a:bodyPr/>
        <a:lstStyle/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 354 тыс. рублей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(уменьшился на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569,7 тыс.рублей)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037BFD70-127D-47F8-B714-9CDEE18F6977}" type="parTrans" cxnId="{6EF88D37-CBC6-472B-A726-408255D39785}">
      <dgm:prSet/>
      <dgm:spPr/>
      <dgm:t>
        <a:bodyPr/>
        <a:lstStyle/>
        <a:p>
          <a:endParaRPr lang="ru-RU"/>
        </a:p>
      </dgm:t>
    </dgm:pt>
    <dgm:pt modelId="{781D2724-2ED8-40C8-B3BC-21B11AECB703}" type="sibTrans" cxnId="{6EF88D37-CBC6-472B-A726-408255D39785}">
      <dgm:prSet/>
      <dgm:spPr/>
      <dgm:t>
        <a:bodyPr/>
        <a:lstStyle/>
        <a:p>
          <a:endParaRPr lang="ru-RU"/>
        </a:p>
      </dgm:t>
    </dgm:pt>
    <dgm:pt modelId="{24E48A30-7780-4579-94FF-94C2D0A94E9A}" type="pres">
      <dgm:prSet presAssocID="{EE19D25C-A385-482F-A0D5-B137034D5C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AEDDFE-28A2-40FD-B4C5-DDC21D07E187}" type="pres">
      <dgm:prSet presAssocID="{35DC4F18-47F5-4E6E-A49D-3E942ABEB8D8}" presName="vertOne" presStyleCnt="0"/>
      <dgm:spPr/>
      <dgm:t>
        <a:bodyPr/>
        <a:lstStyle/>
        <a:p>
          <a:endParaRPr lang="ru-RU"/>
        </a:p>
      </dgm:t>
    </dgm:pt>
    <dgm:pt modelId="{B6A31B3F-B3DF-4808-8AD3-DD48FE17ACC2}" type="pres">
      <dgm:prSet presAssocID="{35DC4F18-47F5-4E6E-A49D-3E942ABEB8D8}" presName="txOne" presStyleLbl="node0" presStyleIdx="0" presStyleCnt="1" custLinFactNeighborX="11" custLinFactNeighborY="-20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33CA7F-6650-4632-AEE7-91CACC99D22A}" type="pres">
      <dgm:prSet presAssocID="{35DC4F18-47F5-4E6E-A49D-3E942ABEB8D8}" presName="parTransOne" presStyleCnt="0"/>
      <dgm:spPr/>
      <dgm:t>
        <a:bodyPr/>
        <a:lstStyle/>
        <a:p>
          <a:endParaRPr lang="ru-RU"/>
        </a:p>
      </dgm:t>
    </dgm:pt>
    <dgm:pt modelId="{B1D87116-96FB-4BDD-AEA8-D3A983186826}" type="pres">
      <dgm:prSet presAssocID="{35DC4F18-47F5-4E6E-A49D-3E942ABEB8D8}" presName="horzOne" presStyleCnt="0"/>
      <dgm:spPr/>
      <dgm:t>
        <a:bodyPr/>
        <a:lstStyle/>
        <a:p>
          <a:endParaRPr lang="ru-RU"/>
        </a:p>
      </dgm:t>
    </dgm:pt>
    <dgm:pt modelId="{B12558F7-6DE9-4633-8138-88114CA94BF4}" type="pres">
      <dgm:prSet presAssocID="{C3C2AAAB-093D-482D-A2AB-A1E10C0C0CF2}" presName="vertTwo" presStyleCnt="0"/>
      <dgm:spPr/>
      <dgm:t>
        <a:bodyPr/>
        <a:lstStyle/>
        <a:p>
          <a:endParaRPr lang="ru-RU"/>
        </a:p>
      </dgm:t>
    </dgm:pt>
    <dgm:pt modelId="{1D61E1EB-C0E7-4C74-8DEB-F0CF281762D7}" type="pres">
      <dgm:prSet presAssocID="{C3C2AAAB-093D-482D-A2AB-A1E10C0C0CF2}" presName="txTwo" presStyleLbl="node2" presStyleIdx="0" presStyleCnt="2" custLinFactNeighborX="-616" custLinFactNeighborY="-18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066320-8862-4A23-BB7C-4582A75CAB0C}" type="pres">
      <dgm:prSet presAssocID="{C3C2AAAB-093D-482D-A2AB-A1E10C0C0CF2}" presName="parTransTwo" presStyleCnt="0"/>
      <dgm:spPr/>
      <dgm:t>
        <a:bodyPr/>
        <a:lstStyle/>
        <a:p>
          <a:endParaRPr lang="ru-RU"/>
        </a:p>
      </dgm:t>
    </dgm:pt>
    <dgm:pt modelId="{FF035CD4-89C4-4DD3-9D41-64E032DC81A7}" type="pres">
      <dgm:prSet presAssocID="{C3C2AAAB-093D-482D-A2AB-A1E10C0C0CF2}" presName="horzTwo" presStyleCnt="0"/>
      <dgm:spPr/>
      <dgm:t>
        <a:bodyPr/>
        <a:lstStyle/>
        <a:p>
          <a:endParaRPr lang="ru-RU"/>
        </a:p>
      </dgm:t>
    </dgm:pt>
    <dgm:pt modelId="{331A0B1B-F50D-459D-B78C-160902D15B51}" type="pres">
      <dgm:prSet presAssocID="{35E50DCE-6E64-4D9F-8116-BA67100397D5}" presName="vertThree" presStyleCnt="0"/>
      <dgm:spPr/>
      <dgm:t>
        <a:bodyPr/>
        <a:lstStyle/>
        <a:p>
          <a:endParaRPr lang="ru-RU"/>
        </a:p>
      </dgm:t>
    </dgm:pt>
    <dgm:pt modelId="{7E7FCB0B-7595-4D55-B683-B77F8DD12C6A}" type="pres">
      <dgm:prSet presAssocID="{35E50DCE-6E64-4D9F-8116-BA67100397D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D242D-F728-4BCF-B0DB-774DB2278D91}" type="pres">
      <dgm:prSet presAssocID="{35E50DCE-6E64-4D9F-8116-BA67100397D5}" presName="horzThree" presStyleCnt="0"/>
      <dgm:spPr/>
      <dgm:t>
        <a:bodyPr/>
        <a:lstStyle/>
        <a:p>
          <a:endParaRPr lang="ru-RU"/>
        </a:p>
      </dgm:t>
    </dgm:pt>
    <dgm:pt modelId="{D8D4637F-9AE9-449E-A60E-5797581F72AB}" type="pres">
      <dgm:prSet presAssocID="{2F11A0A9-0395-4211-9986-132521F6B539}" presName="sibSpaceThree" presStyleCnt="0"/>
      <dgm:spPr/>
      <dgm:t>
        <a:bodyPr/>
        <a:lstStyle/>
        <a:p>
          <a:endParaRPr lang="ru-RU"/>
        </a:p>
      </dgm:t>
    </dgm:pt>
    <dgm:pt modelId="{F91616F5-7B11-4231-8828-4080CD639AD1}" type="pres">
      <dgm:prSet presAssocID="{2E68B60C-DDF6-4BC5-945E-8649EDF8CA29}" presName="vertThree" presStyleCnt="0"/>
      <dgm:spPr/>
      <dgm:t>
        <a:bodyPr/>
        <a:lstStyle/>
        <a:p>
          <a:endParaRPr lang="ru-RU"/>
        </a:p>
      </dgm:t>
    </dgm:pt>
    <dgm:pt modelId="{B4A73935-8DE5-4DBB-A715-E828584DCFA2}" type="pres">
      <dgm:prSet presAssocID="{2E68B60C-DDF6-4BC5-945E-8649EDF8CA29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A23874-C52B-4FE9-993F-3397DE758F8D}" type="pres">
      <dgm:prSet presAssocID="{2E68B60C-DDF6-4BC5-945E-8649EDF8CA29}" presName="horzThree" presStyleCnt="0"/>
      <dgm:spPr/>
      <dgm:t>
        <a:bodyPr/>
        <a:lstStyle/>
        <a:p>
          <a:endParaRPr lang="ru-RU"/>
        </a:p>
      </dgm:t>
    </dgm:pt>
    <dgm:pt modelId="{E97F2A37-633D-4932-857E-7867A9149AA8}" type="pres">
      <dgm:prSet presAssocID="{28B74D94-DF63-4F40-A545-105C85F23289}" presName="sibSpaceTwo" presStyleCnt="0"/>
      <dgm:spPr/>
      <dgm:t>
        <a:bodyPr/>
        <a:lstStyle/>
        <a:p>
          <a:endParaRPr lang="ru-RU"/>
        </a:p>
      </dgm:t>
    </dgm:pt>
    <dgm:pt modelId="{87B5A8DC-A280-4099-89E2-52499978E94C}" type="pres">
      <dgm:prSet presAssocID="{7DEA8A44-6848-4FA9-99C1-C2889304F958}" presName="vertTwo" presStyleCnt="0"/>
      <dgm:spPr/>
      <dgm:t>
        <a:bodyPr/>
        <a:lstStyle/>
        <a:p>
          <a:endParaRPr lang="ru-RU"/>
        </a:p>
      </dgm:t>
    </dgm:pt>
    <dgm:pt modelId="{EC3963F6-4871-49B4-AE66-2CE7235DF2CA}" type="pres">
      <dgm:prSet presAssocID="{7DEA8A44-6848-4FA9-99C1-C2889304F95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69473-FBF8-42E1-A30B-3557ECEB7135}" type="pres">
      <dgm:prSet presAssocID="{7DEA8A44-6848-4FA9-99C1-C2889304F958}" presName="parTransTwo" presStyleCnt="0"/>
      <dgm:spPr/>
      <dgm:t>
        <a:bodyPr/>
        <a:lstStyle/>
        <a:p>
          <a:endParaRPr lang="ru-RU"/>
        </a:p>
      </dgm:t>
    </dgm:pt>
    <dgm:pt modelId="{19FB6E6E-1370-46A8-BCF0-D0FB64879C80}" type="pres">
      <dgm:prSet presAssocID="{7DEA8A44-6848-4FA9-99C1-C2889304F958}" presName="horzTwo" presStyleCnt="0"/>
      <dgm:spPr/>
      <dgm:t>
        <a:bodyPr/>
        <a:lstStyle/>
        <a:p>
          <a:endParaRPr lang="ru-RU"/>
        </a:p>
      </dgm:t>
    </dgm:pt>
    <dgm:pt modelId="{C21F289C-2303-46B8-A09D-E8CF46C0BAA0}" type="pres">
      <dgm:prSet presAssocID="{D1888F6C-0509-41A3-9386-23B4206CBBA1}" presName="vertThree" presStyleCnt="0"/>
      <dgm:spPr/>
      <dgm:t>
        <a:bodyPr/>
        <a:lstStyle/>
        <a:p>
          <a:endParaRPr lang="ru-RU"/>
        </a:p>
      </dgm:t>
    </dgm:pt>
    <dgm:pt modelId="{C9D55BA5-36F6-46EE-B35D-18E2D30B52B1}" type="pres">
      <dgm:prSet presAssocID="{D1888F6C-0509-41A3-9386-23B4206CBBA1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56C19A-5E8D-4FCB-8337-652761C59A09}" type="pres">
      <dgm:prSet presAssocID="{D1888F6C-0509-41A3-9386-23B4206CBBA1}" presName="horzThree" presStyleCnt="0"/>
      <dgm:spPr/>
      <dgm:t>
        <a:bodyPr/>
        <a:lstStyle/>
        <a:p>
          <a:endParaRPr lang="ru-RU"/>
        </a:p>
      </dgm:t>
    </dgm:pt>
  </dgm:ptLst>
  <dgm:cxnLst>
    <dgm:cxn modelId="{A9DFEB75-659A-4293-BAD8-37D3985E598C}" srcId="{C3C2AAAB-093D-482D-A2AB-A1E10C0C0CF2}" destId="{35E50DCE-6E64-4D9F-8116-BA67100397D5}" srcOrd="0" destOrd="0" parTransId="{1C67702E-96FC-4CA1-9818-4507C80B4121}" sibTransId="{2F11A0A9-0395-4211-9986-132521F6B539}"/>
    <dgm:cxn modelId="{0113A2CB-9450-4CDE-B381-7101DB5DBFC2}" srcId="{EE19D25C-A385-482F-A0D5-B137034D5CD4}" destId="{35DC4F18-47F5-4E6E-A49D-3E942ABEB8D8}" srcOrd="0" destOrd="0" parTransId="{999987C7-C546-4F1D-B5CB-46A8B9D2484C}" sibTransId="{990875FA-E367-4380-9719-2207BEBA90D8}"/>
    <dgm:cxn modelId="{875293ED-387D-419B-89F2-C5B484FC3244}" srcId="{35DC4F18-47F5-4E6E-A49D-3E942ABEB8D8}" destId="{7DEA8A44-6848-4FA9-99C1-C2889304F958}" srcOrd="1" destOrd="0" parTransId="{28227DC3-60A0-4445-B917-12BB538625CA}" sibTransId="{245DA850-9A20-4095-A05E-1354647CFF5F}"/>
    <dgm:cxn modelId="{581911F5-5ED1-4F93-8F6A-C4FBDB0D197D}" type="presOf" srcId="{EE19D25C-A385-482F-A0D5-B137034D5CD4}" destId="{24E48A30-7780-4579-94FF-94C2D0A94E9A}" srcOrd="0" destOrd="0" presId="urn:microsoft.com/office/officeart/2005/8/layout/hierarchy4"/>
    <dgm:cxn modelId="{807FEA97-F491-4BAE-8415-AA549C5D6276}" type="presOf" srcId="{35DC4F18-47F5-4E6E-A49D-3E942ABEB8D8}" destId="{B6A31B3F-B3DF-4808-8AD3-DD48FE17ACC2}" srcOrd="0" destOrd="0" presId="urn:microsoft.com/office/officeart/2005/8/layout/hierarchy4"/>
    <dgm:cxn modelId="{E8C6DB41-8D50-43B3-BB82-05591BAF0763}" type="presOf" srcId="{C3C2AAAB-093D-482D-A2AB-A1E10C0C0CF2}" destId="{1D61E1EB-C0E7-4C74-8DEB-F0CF281762D7}" srcOrd="0" destOrd="0" presId="urn:microsoft.com/office/officeart/2005/8/layout/hierarchy4"/>
    <dgm:cxn modelId="{6EF88D37-CBC6-472B-A726-408255D39785}" srcId="{7DEA8A44-6848-4FA9-99C1-C2889304F958}" destId="{D1888F6C-0509-41A3-9386-23B4206CBBA1}" srcOrd="0" destOrd="0" parTransId="{037BFD70-127D-47F8-B714-9CDEE18F6977}" sibTransId="{781D2724-2ED8-40C8-B3BC-21B11AECB703}"/>
    <dgm:cxn modelId="{AEE0BE29-0185-4B5D-A569-5C08A7622DCB}" type="presOf" srcId="{D1888F6C-0509-41A3-9386-23B4206CBBA1}" destId="{C9D55BA5-36F6-46EE-B35D-18E2D30B52B1}" srcOrd="0" destOrd="0" presId="urn:microsoft.com/office/officeart/2005/8/layout/hierarchy4"/>
    <dgm:cxn modelId="{0BCD9A4B-2DAD-4F39-BFD4-A423B30FB80A}" type="presOf" srcId="{7DEA8A44-6848-4FA9-99C1-C2889304F958}" destId="{EC3963F6-4871-49B4-AE66-2CE7235DF2CA}" srcOrd="0" destOrd="0" presId="urn:microsoft.com/office/officeart/2005/8/layout/hierarchy4"/>
    <dgm:cxn modelId="{A65C7D58-487A-45FB-8AC5-88A8B0437C50}" srcId="{C3C2AAAB-093D-482D-A2AB-A1E10C0C0CF2}" destId="{2E68B60C-DDF6-4BC5-945E-8649EDF8CA29}" srcOrd="1" destOrd="0" parTransId="{D789C879-DB24-4DD9-A623-6D7ED217DC9E}" sibTransId="{497B0B8E-50D4-4C62-B822-384C079A5946}"/>
    <dgm:cxn modelId="{238607E6-5834-4B54-895F-7DF8F2BD6D33}" srcId="{35DC4F18-47F5-4E6E-A49D-3E942ABEB8D8}" destId="{C3C2AAAB-093D-482D-A2AB-A1E10C0C0CF2}" srcOrd="0" destOrd="0" parTransId="{3A833DC3-48C6-4EA9-994C-8446C3C1FA97}" sibTransId="{28B74D94-DF63-4F40-A545-105C85F23289}"/>
    <dgm:cxn modelId="{5793B24F-CA7B-4F0D-9996-862E2546DE52}" type="presOf" srcId="{35E50DCE-6E64-4D9F-8116-BA67100397D5}" destId="{7E7FCB0B-7595-4D55-B683-B77F8DD12C6A}" srcOrd="0" destOrd="0" presId="urn:microsoft.com/office/officeart/2005/8/layout/hierarchy4"/>
    <dgm:cxn modelId="{D07201B5-93FF-4FA5-895D-4931CE157BC8}" type="presOf" srcId="{2E68B60C-DDF6-4BC5-945E-8649EDF8CA29}" destId="{B4A73935-8DE5-4DBB-A715-E828584DCFA2}" srcOrd="0" destOrd="0" presId="urn:microsoft.com/office/officeart/2005/8/layout/hierarchy4"/>
    <dgm:cxn modelId="{4B4D4E22-4A65-487D-9D61-632B22D48BE9}" type="presParOf" srcId="{24E48A30-7780-4579-94FF-94C2D0A94E9A}" destId="{98AEDDFE-28A2-40FD-B4C5-DDC21D07E187}" srcOrd="0" destOrd="0" presId="urn:microsoft.com/office/officeart/2005/8/layout/hierarchy4"/>
    <dgm:cxn modelId="{DBDBD76C-C2A8-4CA5-BDBC-FEBA00959452}" type="presParOf" srcId="{98AEDDFE-28A2-40FD-B4C5-DDC21D07E187}" destId="{B6A31B3F-B3DF-4808-8AD3-DD48FE17ACC2}" srcOrd="0" destOrd="0" presId="urn:microsoft.com/office/officeart/2005/8/layout/hierarchy4"/>
    <dgm:cxn modelId="{3990C5CC-5C6E-4031-882B-4F2E1771D26D}" type="presParOf" srcId="{98AEDDFE-28A2-40FD-B4C5-DDC21D07E187}" destId="{F433CA7F-6650-4632-AEE7-91CACC99D22A}" srcOrd="1" destOrd="0" presId="urn:microsoft.com/office/officeart/2005/8/layout/hierarchy4"/>
    <dgm:cxn modelId="{E46B6E4D-1B05-40F3-9BDD-FC2565D576C4}" type="presParOf" srcId="{98AEDDFE-28A2-40FD-B4C5-DDC21D07E187}" destId="{B1D87116-96FB-4BDD-AEA8-D3A983186826}" srcOrd="2" destOrd="0" presId="urn:microsoft.com/office/officeart/2005/8/layout/hierarchy4"/>
    <dgm:cxn modelId="{34B8CA99-2D8B-402C-B80D-254A1E6080A3}" type="presParOf" srcId="{B1D87116-96FB-4BDD-AEA8-D3A983186826}" destId="{B12558F7-6DE9-4633-8138-88114CA94BF4}" srcOrd="0" destOrd="0" presId="urn:microsoft.com/office/officeart/2005/8/layout/hierarchy4"/>
    <dgm:cxn modelId="{1E8FF49D-F81A-4F31-859D-8B63EAE2F221}" type="presParOf" srcId="{B12558F7-6DE9-4633-8138-88114CA94BF4}" destId="{1D61E1EB-C0E7-4C74-8DEB-F0CF281762D7}" srcOrd="0" destOrd="0" presId="urn:microsoft.com/office/officeart/2005/8/layout/hierarchy4"/>
    <dgm:cxn modelId="{7AF4E9EE-ABDA-4320-A4A9-9316C47D9024}" type="presParOf" srcId="{B12558F7-6DE9-4633-8138-88114CA94BF4}" destId="{F9066320-8862-4A23-BB7C-4582A75CAB0C}" srcOrd="1" destOrd="0" presId="urn:microsoft.com/office/officeart/2005/8/layout/hierarchy4"/>
    <dgm:cxn modelId="{183FCD44-04A2-4A96-AC01-34A8EF28EB84}" type="presParOf" srcId="{B12558F7-6DE9-4633-8138-88114CA94BF4}" destId="{FF035CD4-89C4-4DD3-9D41-64E032DC81A7}" srcOrd="2" destOrd="0" presId="urn:microsoft.com/office/officeart/2005/8/layout/hierarchy4"/>
    <dgm:cxn modelId="{243FAF9D-C296-4091-87B0-7345259EA354}" type="presParOf" srcId="{FF035CD4-89C4-4DD3-9D41-64E032DC81A7}" destId="{331A0B1B-F50D-459D-B78C-160902D15B51}" srcOrd="0" destOrd="0" presId="urn:microsoft.com/office/officeart/2005/8/layout/hierarchy4"/>
    <dgm:cxn modelId="{65E86DB3-A18E-49FD-BD91-D06FF81F10EE}" type="presParOf" srcId="{331A0B1B-F50D-459D-B78C-160902D15B51}" destId="{7E7FCB0B-7595-4D55-B683-B77F8DD12C6A}" srcOrd="0" destOrd="0" presId="urn:microsoft.com/office/officeart/2005/8/layout/hierarchy4"/>
    <dgm:cxn modelId="{232BADF2-66D8-478E-927C-076A88048383}" type="presParOf" srcId="{331A0B1B-F50D-459D-B78C-160902D15B51}" destId="{1D1D242D-F728-4BCF-B0DB-774DB2278D91}" srcOrd="1" destOrd="0" presId="urn:microsoft.com/office/officeart/2005/8/layout/hierarchy4"/>
    <dgm:cxn modelId="{5F7273E1-7782-48EA-90A0-9FC261BB1AD6}" type="presParOf" srcId="{FF035CD4-89C4-4DD3-9D41-64E032DC81A7}" destId="{D8D4637F-9AE9-449E-A60E-5797581F72AB}" srcOrd="1" destOrd="0" presId="urn:microsoft.com/office/officeart/2005/8/layout/hierarchy4"/>
    <dgm:cxn modelId="{2654724A-90BA-49B7-893E-3E0E0FEE431A}" type="presParOf" srcId="{FF035CD4-89C4-4DD3-9D41-64E032DC81A7}" destId="{F91616F5-7B11-4231-8828-4080CD639AD1}" srcOrd="2" destOrd="0" presId="urn:microsoft.com/office/officeart/2005/8/layout/hierarchy4"/>
    <dgm:cxn modelId="{3830C822-63FE-4E5A-8E62-C4E55DD7890A}" type="presParOf" srcId="{F91616F5-7B11-4231-8828-4080CD639AD1}" destId="{B4A73935-8DE5-4DBB-A715-E828584DCFA2}" srcOrd="0" destOrd="0" presId="urn:microsoft.com/office/officeart/2005/8/layout/hierarchy4"/>
    <dgm:cxn modelId="{4F28B1DA-BABE-4166-9D5F-962D44924127}" type="presParOf" srcId="{F91616F5-7B11-4231-8828-4080CD639AD1}" destId="{E7A23874-C52B-4FE9-993F-3397DE758F8D}" srcOrd="1" destOrd="0" presId="urn:microsoft.com/office/officeart/2005/8/layout/hierarchy4"/>
    <dgm:cxn modelId="{439E681A-14A4-419B-91EE-CD183D5D129C}" type="presParOf" srcId="{B1D87116-96FB-4BDD-AEA8-D3A983186826}" destId="{E97F2A37-633D-4932-857E-7867A9149AA8}" srcOrd="1" destOrd="0" presId="urn:microsoft.com/office/officeart/2005/8/layout/hierarchy4"/>
    <dgm:cxn modelId="{02F77350-86B8-4258-A3BA-E2F73278F61E}" type="presParOf" srcId="{B1D87116-96FB-4BDD-AEA8-D3A983186826}" destId="{87B5A8DC-A280-4099-89E2-52499978E94C}" srcOrd="2" destOrd="0" presId="urn:microsoft.com/office/officeart/2005/8/layout/hierarchy4"/>
    <dgm:cxn modelId="{E210AB4D-E473-4BE4-ACC5-12B60E104443}" type="presParOf" srcId="{87B5A8DC-A280-4099-89E2-52499978E94C}" destId="{EC3963F6-4871-49B4-AE66-2CE7235DF2CA}" srcOrd="0" destOrd="0" presId="urn:microsoft.com/office/officeart/2005/8/layout/hierarchy4"/>
    <dgm:cxn modelId="{ABB1FDF7-5E1C-412A-B5EA-F0469890D324}" type="presParOf" srcId="{87B5A8DC-A280-4099-89E2-52499978E94C}" destId="{2C969473-FBF8-42E1-A30B-3557ECEB7135}" srcOrd="1" destOrd="0" presId="urn:microsoft.com/office/officeart/2005/8/layout/hierarchy4"/>
    <dgm:cxn modelId="{8AD3E494-A992-45BE-9EE0-77BA306B15BC}" type="presParOf" srcId="{87B5A8DC-A280-4099-89E2-52499978E94C}" destId="{19FB6E6E-1370-46A8-BCF0-D0FB64879C80}" srcOrd="2" destOrd="0" presId="urn:microsoft.com/office/officeart/2005/8/layout/hierarchy4"/>
    <dgm:cxn modelId="{41E40A91-7A0F-4DB0-BA5A-CA0A689415A8}" type="presParOf" srcId="{19FB6E6E-1370-46A8-BCF0-D0FB64879C80}" destId="{C21F289C-2303-46B8-A09D-E8CF46C0BAA0}" srcOrd="0" destOrd="0" presId="urn:microsoft.com/office/officeart/2005/8/layout/hierarchy4"/>
    <dgm:cxn modelId="{7865EFA1-A7A5-4E52-A319-F45DA0548411}" type="presParOf" srcId="{C21F289C-2303-46B8-A09D-E8CF46C0BAA0}" destId="{C9D55BA5-36F6-46EE-B35D-18E2D30B52B1}" srcOrd="0" destOrd="0" presId="urn:microsoft.com/office/officeart/2005/8/layout/hierarchy4"/>
    <dgm:cxn modelId="{2F43E450-1694-4F4E-B2AC-CA54C994369B}" type="presParOf" srcId="{C21F289C-2303-46B8-A09D-E8CF46C0BAA0}" destId="{1056C19A-5E8D-4FCB-8337-652761C59A0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07AE2B-14C7-42A0-8F53-D0C977DB646B}">
      <dsp:nvSpPr>
        <dsp:cNvPr id="0" name=""/>
        <dsp:cNvSpPr/>
      </dsp:nvSpPr>
      <dsp:spPr>
        <a:xfrm>
          <a:off x="0" y="4297"/>
          <a:ext cx="8651303" cy="889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>
              <a:latin typeface="Times New Roman" pitchFamily="18" charset="0"/>
              <a:cs typeface="Times New Roman" pitchFamily="18" charset="0"/>
            </a:rPr>
            <a:t>Всего дотации: 136 433,6 тыс.руб.</a:t>
          </a:r>
          <a:endParaRPr lang="ru-RU" sz="3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297"/>
        <a:ext cx="8651303" cy="889199"/>
      </dsp:txXfrm>
    </dsp:sp>
    <dsp:sp modelId="{2C3FC653-18CE-4873-9056-611DEC793766}">
      <dsp:nvSpPr>
        <dsp:cNvPr id="0" name=""/>
        <dsp:cNvSpPr/>
      </dsp:nvSpPr>
      <dsp:spPr>
        <a:xfrm>
          <a:off x="0" y="893497"/>
          <a:ext cx="8651303" cy="4247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679" tIns="48260" rIns="270256" bIns="4826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000" i="0" strike="noStrike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69 442,4 тыс.руб.  -  дотации для поощрение достижения наилучших значений показателей деятельности органов местного самоуправления</a:t>
          </a:r>
          <a:endParaRPr lang="ru-RU" sz="3000" i="0" strike="noStrike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000" i="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5 174,3 тыс.руб. – дотация в целях стимулирования роста налогового потенциала </a:t>
          </a:r>
          <a:r>
            <a:rPr lang="ru-RU" sz="3000" i="0" strike="noStrike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и качества планирования доходов городских округов</a:t>
          </a:r>
          <a:endParaRPr lang="ru-RU" sz="3000" i="0" strike="noStrike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3000" i="0" kern="12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61 816,9 тыс.руб. – дотация на обеспечение сбалансированности местных бюджетов</a:t>
          </a:r>
          <a:endParaRPr lang="ru-RU" sz="3000" i="0" kern="1200" dirty="0">
            <a:solidFill>
              <a:schemeClr val="tx2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893497"/>
        <a:ext cx="8651303" cy="4247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E9CA00-8499-454C-A17B-9E957B5D1C6A}">
      <dsp:nvSpPr>
        <dsp:cNvPr id="0" name=""/>
        <dsp:cNvSpPr/>
      </dsp:nvSpPr>
      <dsp:spPr>
        <a:xfrm rot="5400000">
          <a:off x="4895692" y="-3356069"/>
          <a:ext cx="640733" cy="7451012"/>
        </a:xfrm>
        <a:prstGeom prst="round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Привлечение юридических и физических лиц, осуществляющих сдачу имущества в аренду, к соблюдению налогового законодательства Российской Федерации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895692" y="-3356069"/>
        <a:ext cx="640733" cy="7451012"/>
      </dsp:txXfrm>
    </dsp:sp>
    <dsp:sp modelId="{9B3C47B1-F211-4791-82F1-9B007C327B06}">
      <dsp:nvSpPr>
        <dsp:cNvPr id="0" name=""/>
        <dsp:cNvSpPr/>
      </dsp:nvSpPr>
      <dsp:spPr>
        <a:xfrm>
          <a:off x="0" y="0"/>
          <a:ext cx="1440005" cy="68073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6,6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руб.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1440005" cy="680737"/>
      </dsp:txXfrm>
    </dsp:sp>
    <dsp:sp modelId="{E4574C9B-8619-4A70-BAC0-7AE457C044F4}">
      <dsp:nvSpPr>
        <dsp:cNvPr id="0" name=""/>
        <dsp:cNvSpPr/>
      </dsp:nvSpPr>
      <dsp:spPr>
        <a:xfrm rot="5400000">
          <a:off x="4955688" y="-2657408"/>
          <a:ext cx="571001" cy="7505982"/>
        </a:xfrm>
        <a:prstGeom prst="round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0" u="none" kern="1200" dirty="0" smtClean="0">
              <a:latin typeface="Times New Roman" pitchFamily="18" charset="0"/>
              <a:cs typeface="Times New Roman" pitchFamily="18" charset="0"/>
            </a:rPr>
            <a:t>Контроль за использованием муниципальной собственности в части ведения претензионно - исковой работы по взысканию задолженности по оплате за муниципальное имущество, включая земельные участки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955688" y="-2657408"/>
        <a:ext cx="571001" cy="7505982"/>
      </dsp:txXfrm>
    </dsp:sp>
    <dsp:sp modelId="{7A6DC08E-F98E-46B3-8D9A-CF8FDF86E5BC}">
      <dsp:nvSpPr>
        <dsp:cNvPr id="0" name=""/>
        <dsp:cNvSpPr/>
      </dsp:nvSpPr>
      <dsp:spPr>
        <a:xfrm>
          <a:off x="21492" y="742966"/>
          <a:ext cx="1440757" cy="67922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млн. 486,2 тыс.руб.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492" y="742966"/>
        <a:ext cx="1440757" cy="679220"/>
      </dsp:txXfrm>
    </dsp:sp>
    <dsp:sp modelId="{972EF4B0-3C7A-458E-93FC-C7C7BBC541EE}">
      <dsp:nvSpPr>
        <dsp:cNvPr id="0" name=""/>
        <dsp:cNvSpPr/>
      </dsp:nvSpPr>
      <dsp:spPr>
        <a:xfrm rot="5400000">
          <a:off x="4861070" y="-1825074"/>
          <a:ext cx="849679" cy="7507669"/>
        </a:xfrm>
        <a:prstGeom prst="round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u="none" kern="1200" dirty="0" smtClean="0">
              <a:latin typeface="Times New Roman" pitchFamily="18" charset="0"/>
              <a:cs typeface="Times New Roman" pitchFamily="18" charset="0"/>
            </a:rPr>
            <a:t>Реализация Плана мероприятий по росту доходов, повышению роли имущественных налогов в формировании бюджета города Покачи и сокращению муниципального долга города Покачи и расходов на его обслуживание на 2019  год, утвержденного ПАГ от 27.12.2018 № 1316 (в ред. от 26.12.2019), из них:</a:t>
          </a:r>
        </a:p>
      </dsp:txBody>
      <dsp:txXfrm rot="5400000">
        <a:off x="4861070" y="-1825074"/>
        <a:ext cx="849679" cy="7507669"/>
      </dsp:txXfrm>
    </dsp:sp>
    <dsp:sp modelId="{088310DF-E930-4292-976D-2D6596ACD883}">
      <dsp:nvSpPr>
        <dsp:cNvPr id="0" name=""/>
        <dsp:cNvSpPr/>
      </dsp:nvSpPr>
      <dsp:spPr>
        <a:xfrm>
          <a:off x="27367" y="1534700"/>
          <a:ext cx="1440005" cy="680737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3 млн. 603,3 тыс. руб., в том числе </a:t>
          </a:r>
        </a:p>
      </dsp:txBody>
      <dsp:txXfrm>
        <a:off x="27367" y="1534700"/>
        <a:ext cx="1440005" cy="68073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DC174E-780C-4044-BBFC-BE5048517A0D}">
      <dsp:nvSpPr>
        <dsp:cNvPr id="0" name=""/>
        <dsp:cNvSpPr/>
      </dsp:nvSpPr>
      <dsp:spPr>
        <a:xfrm>
          <a:off x="-6114633" y="-936175"/>
          <a:ext cx="7283839" cy="7283839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31DC1-3797-4735-9152-650F3BE4CF5D}">
      <dsp:nvSpPr>
        <dsp:cNvPr id="0" name=""/>
        <dsp:cNvSpPr/>
      </dsp:nvSpPr>
      <dsp:spPr>
        <a:xfrm>
          <a:off x="379615" y="246006"/>
          <a:ext cx="6199988" cy="49179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Сокращение бюджетных средств на закупку товаров, работ и услуг по итогам проведения торгов 6</a:t>
          </a: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млн. 995,9тыс.руб.  </a:t>
          </a:r>
          <a:endParaRPr lang="ru-RU" sz="1100" b="1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9615" y="246006"/>
        <a:ext cx="6199988" cy="491796"/>
      </dsp:txXfrm>
    </dsp:sp>
    <dsp:sp modelId="{C8D2AC8F-C3EA-452A-8A0E-42AD9470C76F}">
      <dsp:nvSpPr>
        <dsp:cNvPr id="0" name=""/>
        <dsp:cNvSpPr/>
      </dsp:nvSpPr>
      <dsp:spPr>
        <a:xfrm>
          <a:off x="72243" y="18453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47784-3690-4AC2-B275-08643649CDA5}">
      <dsp:nvSpPr>
        <dsp:cNvPr id="0" name=""/>
        <dsp:cNvSpPr/>
      </dsp:nvSpPr>
      <dsp:spPr>
        <a:xfrm>
          <a:off x="824981" y="984133"/>
          <a:ext cx="5754623" cy="4917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Расширение перечня и объема платных услуг 31 млн.598,4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4981" y="984133"/>
        <a:ext cx="5754623" cy="491796"/>
      </dsp:txXfrm>
    </dsp:sp>
    <dsp:sp modelId="{142AC896-8044-4711-AFF7-D09AFD412CDA}">
      <dsp:nvSpPr>
        <dsp:cNvPr id="0" name=""/>
        <dsp:cNvSpPr/>
      </dsp:nvSpPr>
      <dsp:spPr>
        <a:xfrm>
          <a:off x="517608" y="922658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13B5E-CD0E-4AED-9BB1-26F7C5549F79}">
      <dsp:nvSpPr>
        <dsp:cNvPr id="0" name=""/>
        <dsp:cNvSpPr/>
      </dsp:nvSpPr>
      <dsp:spPr>
        <a:xfrm>
          <a:off x="1069039" y="1721719"/>
          <a:ext cx="5510565" cy="491796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Участие в государственной программе  "Поддержка занятости населения"         1 млн.440,1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9039" y="1721719"/>
        <a:ext cx="5510565" cy="491796"/>
      </dsp:txXfrm>
    </dsp:sp>
    <dsp:sp modelId="{62DF3781-3851-448D-BE45-F3AE334E7861}">
      <dsp:nvSpPr>
        <dsp:cNvPr id="0" name=""/>
        <dsp:cNvSpPr/>
      </dsp:nvSpPr>
      <dsp:spPr>
        <a:xfrm>
          <a:off x="761666" y="1660244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5D8E2-A31A-4866-B600-C65E437A93A4}">
      <dsp:nvSpPr>
        <dsp:cNvPr id="0" name=""/>
        <dsp:cNvSpPr/>
      </dsp:nvSpPr>
      <dsp:spPr>
        <a:xfrm>
          <a:off x="1146964" y="2459845"/>
          <a:ext cx="5432639" cy="4917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Безвозмездные поступления  140 млн.966,4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6964" y="2459845"/>
        <a:ext cx="5432639" cy="491796"/>
      </dsp:txXfrm>
    </dsp:sp>
    <dsp:sp modelId="{6DBEF198-7FAF-4A44-A618-3C40A6EAA8E8}">
      <dsp:nvSpPr>
        <dsp:cNvPr id="0" name=""/>
        <dsp:cNvSpPr/>
      </dsp:nvSpPr>
      <dsp:spPr>
        <a:xfrm>
          <a:off x="839592" y="239837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6E35F-C21D-41BB-9F93-4BF7FDA5FDDC}">
      <dsp:nvSpPr>
        <dsp:cNvPr id="0" name=""/>
        <dsp:cNvSpPr/>
      </dsp:nvSpPr>
      <dsp:spPr>
        <a:xfrm>
          <a:off x="1080115" y="3179240"/>
          <a:ext cx="5510565" cy="49179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strike="noStrike" kern="1200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Оптимизация</a:t>
          </a:r>
          <a:r>
            <a:rPr lang="ru-RU" sz="1100" b="1" i="0" u="none" strike="noStrik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расход на содержание работников </a:t>
          </a:r>
          <a:r>
            <a:rPr lang="ru-RU" sz="1100" b="1" i="0" u="none" strike="noStrike" kern="1200" baseline="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ОМС</a:t>
          </a:r>
          <a:r>
            <a:rPr lang="ru-RU" sz="1100" b="1" i="0" u="none" strike="noStrik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14 млн. 564,7 тыс.руб.</a:t>
          </a:r>
          <a:r>
            <a:rPr lang="ru-RU" sz="1100" b="1" i="0" u="none" strike="sngStrik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 </a:t>
          </a:r>
          <a:endParaRPr lang="ru-RU" sz="1100" b="1" i="0" u="none" strike="sngStrik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80115" y="3179240"/>
        <a:ext cx="5510565" cy="491796"/>
      </dsp:txXfrm>
    </dsp:sp>
    <dsp:sp modelId="{E23B8325-C333-4F49-9E17-FAF59A63CE36}">
      <dsp:nvSpPr>
        <dsp:cNvPr id="0" name=""/>
        <dsp:cNvSpPr/>
      </dsp:nvSpPr>
      <dsp:spPr>
        <a:xfrm>
          <a:off x="761666" y="3136498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F30B6-A2F2-48B3-8467-58A6AA11B38F}">
      <dsp:nvSpPr>
        <dsp:cNvPr id="0" name=""/>
        <dsp:cNvSpPr/>
      </dsp:nvSpPr>
      <dsp:spPr>
        <a:xfrm>
          <a:off x="824981" y="3935558"/>
          <a:ext cx="5754623" cy="491796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Передача муниципальных услуг негосударственным (немуниципальным) организациям в т.ч. социально ориентированным некоммерческим организациям   40 млн.198,7 тыс. руб.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4981" y="3935558"/>
        <a:ext cx="5754623" cy="491796"/>
      </dsp:txXfrm>
    </dsp:sp>
    <dsp:sp modelId="{04338C7D-2A61-42EC-B283-A25777D22807}">
      <dsp:nvSpPr>
        <dsp:cNvPr id="0" name=""/>
        <dsp:cNvSpPr/>
      </dsp:nvSpPr>
      <dsp:spPr>
        <a:xfrm>
          <a:off x="517608" y="3874084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27B909-A576-453D-9CD3-F475427F117B}">
      <dsp:nvSpPr>
        <dsp:cNvPr id="0" name=""/>
        <dsp:cNvSpPr/>
      </dsp:nvSpPr>
      <dsp:spPr>
        <a:xfrm>
          <a:off x="379615" y="4673685"/>
          <a:ext cx="6199988" cy="4917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 счет страховых взносов на проведение предупредительных мер по сокращению производственного травматизма и профессиональных заболеваний работников, занятых на работах с вредными и (или) опасными производственными факторами 151,5 тыс. руб.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9615" y="4673685"/>
        <a:ext cx="6199988" cy="491796"/>
      </dsp:txXfrm>
    </dsp:sp>
    <dsp:sp modelId="{60110F1D-F6DC-49E3-A413-8BD4F132D800}">
      <dsp:nvSpPr>
        <dsp:cNvPr id="0" name=""/>
        <dsp:cNvSpPr/>
      </dsp:nvSpPr>
      <dsp:spPr>
        <a:xfrm>
          <a:off x="72243" y="461221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6951C0-061F-41C3-9C64-63FB557448A4}">
      <dsp:nvSpPr>
        <dsp:cNvPr id="0" name=""/>
        <dsp:cNvSpPr/>
      </dsp:nvSpPr>
      <dsp:spPr>
        <a:xfrm>
          <a:off x="4424446" y="925989"/>
          <a:ext cx="1767323" cy="663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20"/>
              </a:lnTo>
              <a:lnTo>
                <a:pt x="1767323" y="430320"/>
              </a:lnTo>
              <a:lnTo>
                <a:pt x="1767323" y="66370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5CA9-CB24-43D6-A9F6-E31FEED2946A}">
      <dsp:nvSpPr>
        <dsp:cNvPr id="0" name=""/>
        <dsp:cNvSpPr/>
      </dsp:nvSpPr>
      <dsp:spPr>
        <a:xfrm>
          <a:off x="1487396" y="925989"/>
          <a:ext cx="2937049" cy="732708"/>
        </a:xfrm>
        <a:custGeom>
          <a:avLst/>
          <a:gdLst/>
          <a:ahLst/>
          <a:cxnLst/>
          <a:rect l="0" t="0" r="0" b="0"/>
          <a:pathLst>
            <a:path>
              <a:moveTo>
                <a:pt x="2937049" y="0"/>
              </a:moveTo>
              <a:lnTo>
                <a:pt x="2937049" y="499319"/>
              </a:lnTo>
              <a:lnTo>
                <a:pt x="0" y="499319"/>
              </a:lnTo>
              <a:lnTo>
                <a:pt x="0" y="73270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0C927-9368-4A9B-8375-CEA8183E9D92}">
      <dsp:nvSpPr>
        <dsp:cNvPr id="0" name=""/>
        <dsp:cNvSpPr/>
      </dsp:nvSpPr>
      <dsp:spPr>
        <a:xfrm>
          <a:off x="1091308" y="25136"/>
          <a:ext cx="6666275" cy="90085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3C24D-B5CA-4517-B70B-CD269E1BD500}">
      <dsp:nvSpPr>
        <dsp:cNvPr id="0" name=""/>
        <dsp:cNvSpPr/>
      </dsp:nvSpPr>
      <dsp:spPr>
        <a:xfrm>
          <a:off x="1371235" y="291066"/>
          <a:ext cx="6666275" cy="90085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Планировался в размере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1млн.руб.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71235" y="291066"/>
        <a:ext cx="6666275" cy="900852"/>
      </dsp:txXfrm>
    </dsp:sp>
    <dsp:sp modelId="{7F43B6C3-84C6-415B-892D-EFC0C0F729D7}">
      <dsp:nvSpPr>
        <dsp:cNvPr id="0" name=""/>
        <dsp:cNvSpPr/>
      </dsp:nvSpPr>
      <dsp:spPr>
        <a:xfrm>
          <a:off x="5659" y="1658697"/>
          <a:ext cx="2963474" cy="25797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04F86D-6051-408F-873F-3A828922E1E0}">
      <dsp:nvSpPr>
        <dsp:cNvPr id="0" name=""/>
        <dsp:cNvSpPr/>
      </dsp:nvSpPr>
      <dsp:spPr>
        <a:xfrm>
          <a:off x="285586" y="1924627"/>
          <a:ext cx="2963474" cy="257979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760 тыс. 015,75 руб.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не реализованы по причине отсутствия чрезвычайных ситуаций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586" y="1924627"/>
        <a:ext cx="2963474" cy="2579791"/>
      </dsp:txXfrm>
    </dsp:sp>
    <dsp:sp modelId="{271BF87C-D1F5-42F5-AC67-7B904F95301B}">
      <dsp:nvSpPr>
        <dsp:cNvPr id="0" name=""/>
        <dsp:cNvSpPr/>
      </dsp:nvSpPr>
      <dsp:spPr>
        <a:xfrm>
          <a:off x="3534647" y="1589698"/>
          <a:ext cx="5314246" cy="378901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45E2B-587E-43B9-A939-BC273AB5447C}">
      <dsp:nvSpPr>
        <dsp:cNvPr id="0" name=""/>
        <dsp:cNvSpPr/>
      </dsp:nvSpPr>
      <dsp:spPr>
        <a:xfrm>
          <a:off x="3814573" y="1855629"/>
          <a:ext cx="5314246" cy="378901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239 тыс.984,25 руб.направлены на: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- на проведение судебной строительно-технической экспертизы в соответствии с определением </a:t>
          </a:r>
          <a:r>
            <a:rPr lang="ru-RU" sz="1500" b="1" kern="1200" dirty="0" err="1" smtClean="0">
              <a:latin typeface="Times New Roman" pitchFamily="18" charset="0"/>
              <a:cs typeface="Times New Roman" pitchFamily="18" charset="0"/>
            </a:rPr>
            <a:t>Нижневартовского</a:t>
          </a: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 районного суда Ханты-Мансийского автономного </a:t>
          </a:r>
          <a:r>
            <a:rPr lang="ru-RU" sz="1500" b="1" kern="1200" dirty="0" err="1" smtClean="0">
              <a:latin typeface="Times New Roman" pitchFamily="18" charset="0"/>
              <a:cs typeface="Times New Roman" pitchFamily="18" charset="0"/>
            </a:rPr>
            <a:t>округа-Югры</a:t>
          </a: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 по делу №2-2-3/2019 от 15.02.19(67 тыс.200руб.)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-для выплаты разницы стоимости имущества в счет погашения задолженности в рамках исполнительных производств, возбужденных в отношении гражданина (169 тыс.626,78руб.)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-на непредвиденные расходы, связанные с выплатой пособия за первые три дня временной нетрудоспособности за счет средств работодателя уволившемуся сотруднику (3 тыс. 157,47руб.)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4573" y="1855629"/>
        <a:ext cx="5314246" cy="37890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E737EB-D1F8-424F-B793-B11371E9296D}">
      <dsp:nvSpPr>
        <dsp:cNvPr id="0" name=""/>
        <dsp:cNvSpPr/>
      </dsp:nvSpPr>
      <dsp:spPr>
        <a:xfrm>
          <a:off x="2232252" y="288031"/>
          <a:ext cx="1905239" cy="5721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Субсидии из бюджета АО  10 220,36 тыс.руб.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32252" y="288031"/>
        <a:ext cx="1905239" cy="572127"/>
      </dsp:txXfrm>
    </dsp:sp>
    <dsp:sp modelId="{6EDB91AF-FD24-438A-A2BB-F93AC0FB2FB6}">
      <dsp:nvSpPr>
        <dsp:cNvPr id="0" name=""/>
        <dsp:cNvSpPr/>
      </dsp:nvSpPr>
      <dsp:spPr>
        <a:xfrm>
          <a:off x="2448266" y="1800195"/>
          <a:ext cx="1668701" cy="42859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Акцизы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b="0" i="0" u="none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6 725,9 тыс.руб</a:t>
          </a:r>
          <a:r>
            <a:rPr lang="ru-RU" sz="12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8266" y="1800195"/>
        <a:ext cx="1668701" cy="428592"/>
      </dsp:txXfrm>
    </dsp:sp>
    <dsp:sp modelId="{EA657811-5E91-4D12-9ECE-1ADF9C8110BC}">
      <dsp:nvSpPr>
        <dsp:cNvPr id="0" name=""/>
        <dsp:cNvSpPr/>
      </dsp:nvSpPr>
      <dsp:spPr>
        <a:xfrm>
          <a:off x="6" y="288028"/>
          <a:ext cx="1910829" cy="12769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Денежные взыскания (штрафы) за правонарушения в области дорожного движения </a:t>
          </a:r>
          <a:r>
            <a:rPr lang="ru-RU" sz="1500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293,16 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" y="288028"/>
        <a:ext cx="1910829" cy="1276996"/>
      </dsp:txXfrm>
    </dsp:sp>
    <dsp:sp modelId="{2F55D75C-EEA1-484B-BB6C-05CCA70C24A7}">
      <dsp:nvSpPr>
        <dsp:cNvPr id="0" name=""/>
        <dsp:cNvSpPr/>
      </dsp:nvSpPr>
      <dsp:spPr>
        <a:xfrm>
          <a:off x="2088235" y="1008106"/>
          <a:ext cx="2048363" cy="63639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налоговые доходы </a:t>
          </a:r>
        </a:p>
        <a:p>
          <a:pPr lvl="0" algn="ctr" defTabSz="6667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500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27 047,03 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8235" y="1008106"/>
        <a:ext cx="2048363" cy="636395"/>
      </dsp:txXfrm>
    </dsp:sp>
    <dsp:sp modelId="{179B1351-530B-45B1-9094-73A31526B20C}">
      <dsp:nvSpPr>
        <dsp:cNvPr id="0" name=""/>
        <dsp:cNvSpPr/>
      </dsp:nvSpPr>
      <dsp:spPr>
        <a:xfrm>
          <a:off x="72002" y="2160237"/>
          <a:ext cx="2302557" cy="22497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Поступления сумм в возмещение вреда, причиняемого автомобильным дорогам транспортными средствами, осуществляющими перевозки тяжеловесных и (или) крупногабаритных грузов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strike="noStrik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441,6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02" y="2160237"/>
        <a:ext cx="2302557" cy="2249762"/>
      </dsp:txXfrm>
    </dsp:sp>
    <dsp:sp modelId="{B31AF8A8-5038-4920-BAE6-6F13718E28D7}">
      <dsp:nvSpPr>
        <dsp:cNvPr id="0" name=""/>
        <dsp:cNvSpPr/>
      </dsp:nvSpPr>
      <dsp:spPr>
        <a:xfrm>
          <a:off x="2520287" y="2423883"/>
          <a:ext cx="1617405" cy="19857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Дотация для поощрения достижения наилучших значений показателей деятельности ОМС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15 322,69 тыс.руб.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20287" y="2423883"/>
        <a:ext cx="1617405" cy="19857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27FA95-BFF9-4F85-95CB-BFEB561AA7D2}">
      <dsp:nvSpPr>
        <dsp:cNvPr id="0" name=""/>
        <dsp:cNvSpPr/>
      </dsp:nvSpPr>
      <dsp:spPr>
        <a:xfrm>
          <a:off x="0" y="172243"/>
          <a:ext cx="4675119" cy="467511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3CF3D8-B6D3-47F4-927B-1B15B2202A55}">
      <dsp:nvSpPr>
        <dsp:cNvPr id="0" name=""/>
        <dsp:cNvSpPr/>
      </dsp:nvSpPr>
      <dsp:spPr>
        <a:xfrm>
          <a:off x="303882" y="476125"/>
          <a:ext cx="1870047" cy="187004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автомобильных дорог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дворовых территорий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3882" y="476125"/>
        <a:ext cx="1870047" cy="1870047"/>
      </dsp:txXfrm>
    </dsp:sp>
    <dsp:sp modelId="{08C3724B-3F75-44C6-9AD5-E7CC72F74313}">
      <dsp:nvSpPr>
        <dsp:cNvPr id="0" name=""/>
        <dsp:cNvSpPr/>
      </dsp:nvSpPr>
      <dsp:spPr>
        <a:xfrm>
          <a:off x="2501188" y="476125"/>
          <a:ext cx="1870047" cy="187004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72970"/>
                <a:satOff val="-477"/>
                <a:lumOff val="8185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8 380,7 тыс.руб.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9 693,4 </a:t>
          </a:r>
          <a:r>
            <a:rPr lang="ru-RU" sz="16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1188" y="476125"/>
        <a:ext cx="1870047" cy="1870047"/>
      </dsp:txXfrm>
    </dsp:sp>
    <dsp:sp modelId="{FD7F12E7-4046-463A-877A-2F8539174719}">
      <dsp:nvSpPr>
        <dsp:cNvPr id="0" name=""/>
        <dsp:cNvSpPr/>
      </dsp:nvSpPr>
      <dsp:spPr>
        <a:xfrm>
          <a:off x="303882" y="2673431"/>
          <a:ext cx="1870047" cy="187004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45939"/>
                <a:satOff val="-954"/>
                <a:lumOff val="16369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и проектирование  автомобильных дорог  и искусственных сооружений</a:t>
          </a:r>
          <a:br>
            <a:rPr lang="ru-RU" sz="16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них 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3882" y="2673431"/>
        <a:ext cx="1870047" cy="1870047"/>
      </dsp:txXfrm>
    </dsp:sp>
    <dsp:sp modelId="{989A0492-0FB7-47FD-A216-44A8DB3C16D0}">
      <dsp:nvSpPr>
        <dsp:cNvPr id="0" name=""/>
        <dsp:cNvSpPr/>
      </dsp:nvSpPr>
      <dsp:spPr>
        <a:xfrm>
          <a:off x="2501188" y="2673431"/>
          <a:ext cx="1870047" cy="187004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218909"/>
                <a:satOff val="-1431"/>
                <a:lumOff val="24554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28 953,9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1188" y="2673431"/>
        <a:ext cx="1870047" cy="187004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0.04918</cdr:x>
      <cdr:y>0.38955</cdr:y>
    </cdr:from>
    <cdr:to>
      <cdr:x>0.36085</cdr:x>
      <cdr:y>0.47155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16023" y="2052505"/>
          <a:ext cx="1369006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864 113,3</a:t>
          </a:r>
        </a:p>
        <a:p xmlns:a="http://schemas.openxmlformats.org/drawingml/2006/main">
          <a:pPr algn="ctr"/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0.02725</cdr:x>
      <cdr:y>0.24705</cdr:y>
    </cdr:from>
    <cdr:to>
      <cdr:x>0.34223</cdr:x>
      <cdr:y>0.31538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19703" y="1301670"/>
          <a:ext cx="1383546" cy="36002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349 378,7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0.04365</cdr:x>
      <cdr:y>0.11038</cdr:y>
    </cdr:from>
    <cdr:to>
      <cdr:x>0.34035</cdr:x>
      <cdr:y>0.19238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91711" y="581590"/>
          <a:ext cx="1303251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527 969,9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0.69227</cdr:x>
      <cdr:y>0.11687</cdr:y>
    </cdr:from>
    <cdr:to>
      <cdr:x>0.9829</cdr:x>
      <cdr:y>0.19887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 rot="5400000">
          <a:off x="3311859" y="219732"/>
          <a:ext cx="432048" cy="1224136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30,3 %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0.43709</cdr:x>
      <cdr:y>0.13771</cdr:y>
    </cdr:from>
    <cdr:to>
      <cdr:x>0.60102</cdr:x>
      <cdr:y>0.64338</cdr:y>
    </cdr:to>
    <cdr:sp macro="" textlink="">
      <cdr:nvSpPr>
        <cdr:cNvPr id="7" name="Двойная стрелка вверх/вниз 6"/>
        <cdr:cNvSpPr/>
      </cdr:nvSpPr>
      <cdr:spPr>
        <a:xfrm xmlns:a="http://schemas.openxmlformats.org/drawingml/2006/main">
          <a:off x="1919903" y="725606"/>
          <a:ext cx="720060" cy="2664331"/>
        </a:xfrm>
        <a:prstGeom xmlns:a="http://schemas.openxmlformats.org/drawingml/2006/main" prst="upDownArrow">
          <a:avLst>
            <a:gd name="adj1" fmla="val 53791"/>
            <a:gd name="adj2" fmla="val 50000"/>
          </a:avLst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0.78788</cdr:x>
      <cdr:y>0.05195</cdr:y>
    </cdr:from>
    <cdr:to>
      <cdr:x>0.96212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29552" y="285752"/>
          <a:ext cx="164307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 тыс.руб.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0.7983</cdr:x>
      <cdr:y>0.03627</cdr:y>
    </cdr:from>
    <cdr:to>
      <cdr:x>0.95455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09765" y="199494"/>
          <a:ext cx="1450342" cy="372029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.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0.07625</cdr:x>
      <cdr:y>0.0268</cdr:y>
    </cdr:from>
    <cdr:to>
      <cdr:x>0.20125</cdr:x>
      <cdr:y>0.13346</cdr:y>
    </cdr:to>
    <cdr:sp macro="" textlink="">
      <cdr:nvSpPr>
        <cdr:cNvPr id="6" name="Прямоугольник с двумя скругленными противолежащими углами 5"/>
        <cdr:cNvSpPr/>
      </cdr:nvSpPr>
      <cdr:spPr>
        <a:xfrm xmlns:a="http://schemas.openxmlformats.org/drawingml/2006/main">
          <a:off x="683568" y="144016"/>
          <a:ext cx="1120561" cy="573108"/>
        </a:xfrm>
        <a:prstGeom xmlns:a="http://schemas.openxmlformats.org/drawingml/2006/main" prst="round2Diag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исполнено на 100,0%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0.82813</cdr:x>
      <cdr:y>0.04891</cdr:y>
    </cdr:from>
    <cdr:to>
      <cdr:x>0.96875</cdr:x>
      <cdr:y>0.10326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572396" y="25716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0.78947</cdr:x>
      <cdr:y>0.22166</cdr:y>
    </cdr:from>
    <cdr:to>
      <cdr:x>1</cdr:x>
      <cdr:y>0.43338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50516" y="9573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0.72252</cdr:x>
      <cdr:y>0.13541</cdr:y>
    </cdr:from>
    <cdr:to>
      <cdr:x>0.99362</cdr:x>
      <cdr:y>0.42043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262444" y="581591"/>
          <a:ext cx="1224136" cy="122414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В том числе</a:t>
          </a:r>
        </a:p>
        <a:p xmlns:a="http://schemas.openxmlformats.org/drawingml/2006/main">
          <a:pPr algn="ctr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 64 924,3 тыс.руб. авансовый платеж по проектированию </a:t>
          </a:r>
        </a:p>
        <a:p xmlns:a="http://schemas.openxmlformats.org/drawingml/2006/main">
          <a:pPr algn="ctr"/>
          <a:r>
            <a:rPr lang="ru-RU" sz="1000" dirty="0" smtClean="0">
              <a:latin typeface="Times New Roman" pitchFamily="18" charset="0"/>
              <a:cs typeface="Times New Roman" pitchFamily="18" charset="0"/>
            </a:rPr>
            <a:t>и строительству спорткомплекса</a:t>
          </a:r>
          <a:endParaRPr lang="ru-RU" sz="1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0.62684</cdr:x>
      <cdr:y>0.23601</cdr:y>
    </cdr:from>
    <cdr:to>
      <cdr:x>0.78631</cdr:x>
      <cdr:y>0.42043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flipH="1">
          <a:off x="2830396" y="1013639"/>
          <a:ext cx="720080" cy="79208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879C4D2-AF9D-4DD5-A945-8412D3A41BFD}" type="datetimeFigureOut">
              <a:rPr lang="ru-RU" smtClean="0"/>
              <a:pPr/>
              <a:t>08.05.2020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40F69E1-4401-4295-B4A7-97AA0B0541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5140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7042F3E-E18E-4637-BCA7-820EBA7B3C8A}" type="datetimeFigureOut">
              <a:rPr lang="ru-RU" smtClean="0"/>
              <a:pPr/>
              <a:t>08.05.2020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CC2DBAF-9DF5-42D7-9260-75279AA74E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399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53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07415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707415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28173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072346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173959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82063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050486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3818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53066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2820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619383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81132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31950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16222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Крюкова 06.05.2020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10950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24195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доделала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04180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2019 году доля расходов бюджета города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реализацию программных мероприятий 99,83%, в 2018 году 84,28%.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31821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trike="noStrike" dirty="0" smtClean="0"/>
              <a:t>Программы, и по каждой программе в тексте доклада основные целевые показатели по программам 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ЦЕЛЕВЫЕ ПОКАЗАТЕЛЕЙ  и причины неисполнения</a:t>
            </a:r>
            <a:r>
              <a:rPr lang="ru-RU" b="1" strike="noStrike" baseline="0" dirty="0" smtClean="0">
                <a:solidFill>
                  <a:srgbClr val="FF0000"/>
                </a:solidFill>
              </a:rPr>
              <a:t> </a:t>
            </a:r>
            <a:r>
              <a:rPr lang="ru-RU" b="1" strike="noStrike" dirty="0" smtClean="0">
                <a:solidFill>
                  <a:srgbClr val="FF0000"/>
                </a:solidFill>
              </a:rPr>
              <a:t> подробно изложены в Сводном годовом докладе о ходе реализации и оценке эффективности программ города </a:t>
            </a:r>
            <a:r>
              <a:rPr lang="ru-RU" b="1" strike="noStrike" dirty="0" err="1" smtClean="0">
                <a:solidFill>
                  <a:srgbClr val="FF0000"/>
                </a:solidFill>
              </a:rPr>
              <a:t>Покачи</a:t>
            </a:r>
            <a:r>
              <a:rPr lang="ru-RU" b="1" strike="noStrike" dirty="0" smtClean="0">
                <a:solidFill>
                  <a:srgbClr val="FF0000"/>
                </a:solidFill>
              </a:rPr>
              <a:t> за 2018 год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Постановление администрации города от ________ №-----</a:t>
            </a:r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trike="noStrike" dirty="0" smtClean="0"/>
              <a:t>Программы, и по каждой программе в тексте доклада основные целевые показатели по программам 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ЦЕЛЕВЫЕ ПОКАЗАТЕЛЕЙ  и причины неисполнения</a:t>
            </a:r>
            <a:r>
              <a:rPr lang="ru-RU" b="1" strike="noStrike" baseline="0" dirty="0" smtClean="0">
                <a:solidFill>
                  <a:srgbClr val="FF0000"/>
                </a:solidFill>
              </a:rPr>
              <a:t> </a:t>
            </a:r>
            <a:r>
              <a:rPr lang="ru-RU" b="1" strike="noStrike" dirty="0" smtClean="0">
                <a:solidFill>
                  <a:srgbClr val="FF0000"/>
                </a:solidFill>
              </a:rPr>
              <a:t> подробно изложены в Сводном годовом докладе о ходе реализации и оценке эффективности программ города </a:t>
            </a:r>
            <a:r>
              <a:rPr lang="ru-RU" b="1" strike="noStrike" dirty="0" err="1" smtClean="0">
                <a:solidFill>
                  <a:srgbClr val="FF0000"/>
                </a:solidFill>
              </a:rPr>
              <a:t>Покачи</a:t>
            </a:r>
            <a:r>
              <a:rPr lang="ru-RU" b="1" strike="noStrike" dirty="0" smtClean="0">
                <a:solidFill>
                  <a:srgbClr val="FF0000"/>
                </a:solidFill>
              </a:rPr>
              <a:t> за 2019 год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Постановление администрации города от ________ №-----</a:t>
            </a:r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trike="noStrike" dirty="0" smtClean="0"/>
              <a:t>Программы, и по каждой программе в тексте доклада основные целевые показатели по программам 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ЦЕЛЕВЫЕ ПОКАЗАТЕЛЕЙ  и причины неисполнения</a:t>
            </a:r>
            <a:r>
              <a:rPr lang="ru-RU" b="1" strike="noStrike" baseline="0" dirty="0" smtClean="0">
                <a:solidFill>
                  <a:srgbClr val="FF0000"/>
                </a:solidFill>
              </a:rPr>
              <a:t> </a:t>
            </a:r>
            <a:r>
              <a:rPr lang="ru-RU" b="1" strike="noStrike" dirty="0" smtClean="0">
                <a:solidFill>
                  <a:srgbClr val="FF0000"/>
                </a:solidFill>
              </a:rPr>
              <a:t> подробно изложены в Сводном годовом докладе о ходе реализации и оценке эффективности программ города </a:t>
            </a:r>
            <a:r>
              <a:rPr lang="ru-RU" b="1" strike="noStrike" dirty="0" err="1" smtClean="0">
                <a:solidFill>
                  <a:srgbClr val="FF0000"/>
                </a:solidFill>
              </a:rPr>
              <a:t>Покачи</a:t>
            </a:r>
            <a:r>
              <a:rPr lang="ru-RU" b="1" strike="noStrike" dirty="0" smtClean="0">
                <a:solidFill>
                  <a:srgbClr val="FF0000"/>
                </a:solidFill>
              </a:rPr>
              <a:t> за 2019 год</a:t>
            </a:r>
          </a:p>
          <a:p>
            <a:r>
              <a:rPr lang="ru-RU" b="1" strike="noStrike" dirty="0" smtClean="0">
                <a:solidFill>
                  <a:srgbClr val="FF0000"/>
                </a:solidFill>
              </a:rPr>
              <a:t>Постановление администрации города от ________ №-----</a:t>
            </a:r>
            <a:endParaRPr lang="ru-RU" b="1" strike="no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106242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</a:t>
            </a:r>
            <a:r>
              <a:rPr lang="ru-RU" dirty="0" err="1" smtClean="0"/>
              <a:t>исп.Гайнетдинова</a:t>
            </a:r>
            <a:r>
              <a:rPr lang="ru-RU" dirty="0" smtClean="0"/>
              <a:t> готово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2860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</a:t>
            </a:r>
            <a:r>
              <a:rPr lang="ru-RU" dirty="0" err="1" smtClean="0"/>
              <a:t>исп.Гайнетдинова</a:t>
            </a:r>
            <a:r>
              <a:rPr lang="ru-RU" dirty="0" smtClean="0"/>
              <a:t> готово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72860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4814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Крюкова готово 06.05.2020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64303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Гемодиализ, ВУС дополнительные расходные обязательства не связанные с решением вопросов местного значения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1576544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2121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2019 году доля расходов бюджета города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реализацию программных мероприятий 99,83%, в 2018 году 84,28%.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2019 году доля расходов бюджета города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Покачи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реализацию программных мероприятий 99,83%, в 2018 году 84,28%.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82562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945564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537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6179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1A00-0747-472B-B7E0-C03FF820E750}" type="datetime1">
              <a:rPr lang="ru-RU" smtClean="0"/>
              <a:pPr/>
              <a:t>08.05.2020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 dirty="0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135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FB2C-BD36-4555-8B8C-D5FBF1829DD7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2523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D322-6F5F-4601-AA18-8F3A1A1E10F2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941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A0A0-F954-4256-96F1-A3447A16D020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7527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8379-2BFC-4EDB-9179-AAAF3A156797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031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2AE8-5793-4778-8A9F-EDAC98D628AC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834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DB51-DD54-4BD0-9B76-BB7B0C518EC0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571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E02AA-968F-42A5-813D-89659D70DDDA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1037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EE4E7-180E-40D6-9C6B-D44F0827128B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 dirty="0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06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EC11-E2BC-4D5C-A353-C36215E3D6B5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6287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DEB5-EBAB-4386-A0D8-54B2B748CB96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241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D75A4-A3BB-4F80-9C14-D22F6F81B44F}" type="datetime1">
              <a:rPr lang="ru-RU" smtClean="0">
                <a:solidFill>
                  <a:srgbClr val="4E5B6F"/>
                </a:solidFill>
              </a:rPr>
              <a:pPr/>
              <a:t>08.05.2020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866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8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1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3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.png"/><Relationship Id="rId9" Type="http://schemas.microsoft.com/office/2007/relationships/diagramDrawing" Target="../diagrams/drawing4.xml"/></Relationships>
</file>

<file path=ppt/slides/_rels/slide3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diagramColors" Target="../diagrams/colors6.xml"/><Relationship Id="rId3" Type="http://schemas.openxmlformats.org/officeDocument/2006/relationships/image" Target="../media/image1.emf"/><Relationship Id="rId7" Type="http://schemas.openxmlformats.org/officeDocument/2006/relationships/diagramColors" Target="../diagrams/colors5.xml"/><Relationship Id="rId12" Type="http://schemas.openxmlformats.org/officeDocument/2006/relationships/diagramQuickStyle" Target="../diagrams/quickStyle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5.xml"/><Relationship Id="rId11" Type="http://schemas.openxmlformats.org/officeDocument/2006/relationships/diagramLayout" Target="../diagrams/layout6.xml"/><Relationship Id="rId5" Type="http://schemas.openxmlformats.org/officeDocument/2006/relationships/diagramLayout" Target="../diagrams/layout5.xml"/><Relationship Id="rId10" Type="http://schemas.openxmlformats.org/officeDocument/2006/relationships/diagramData" Target="../diagrams/data6.xml"/><Relationship Id="rId4" Type="http://schemas.openxmlformats.org/officeDocument/2006/relationships/diagramData" Target="../diagrams/data5.xml"/><Relationship Id="rId9" Type="http://schemas.openxmlformats.org/officeDocument/2006/relationships/image" Target="../media/image3.png"/><Relationship Id="rId14" Type="http://schemas.microsoft.com/office/2007/relationships/diagramDrawing" Target="../diagrams/drawing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Microsoft_Office_Excel15.xlsx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5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3.png"/><Relationship Id="rId9" Type="http://schemas.microsoft.com/office/2007/relationships/diagramDrawing" Target="../diagrams/drawing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3.png"/><Relationship Id="rId9" Type="http://schemas.microsoft.com/office/2007/relationships/diagramDrawing" Target="../diagrams/drawing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3.png"/><Relationship Id="rId9" Type="http://schemas.microsoft.com/office/2007/relationships/diagramDrawing" Target="../diagrams/drawin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 ИСПОЛНЕНИИ БЮДЖЕТА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 ГОД</a:t>
            </a:r>
            <a:endParaRPr lang="ru-RU" b="1" dirty="0">
              <a:solidFill>
                <a:srgbClr val="CC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0" y="6453335"/>
            <a:ext cx="9113640" cy="37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527" y="6896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567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33832426"/>
              </p:ext>
            </p:extLst>
          </p:nvPr>
        </p:nvGraphicFramePr>
        <p:xfrm>
          <a:off x="179512" y="1095165"/>
          <a:ext cx="8856987" cy="542080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3851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62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462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ШТРАФЫ, САНКЦИИ, ВОЗМЕЩЕНИЕ УЩЕРБА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3 100 000,00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1 772 798,55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1 936 625,03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646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1 16 03000 00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о налогах и сборах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80 670,00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83 319,27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103   </a:t>
                      </a:r>
                    </a:p>
                  </a:txBody>
                  <a:tcPr marL="9525" marR="9525" marT="9525" marB="0" anchor="ctr"/>
                </a:tc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по данному КД не имеют системного характера. Объем поступлений зависит от количества фактически выявленных правонарушений</a:t>
                      </a:r>
                    </a:p>
                  </a:txBody>
                  <a:tcPr marL="9525" marR="9525" marT="9525" marB="0" anchor="ctr"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1 16 06000 01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о применении контрольно-кассовой техники при осуществлении наличных денежных расчетов и (или) расчетов с использованием платежных карт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13 433,33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4 080,33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4 000,00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1 16 08000 01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административные правонарушения в области государственного регулирования производства и оборота этилового спирта, алкогольной, спиртосодержащей и табачной продукции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98 166,67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548 979,67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591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6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1 16 18000 00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бюджетного законодательства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1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1 16 21000 00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и иные суммы, взыскиваемые с лиц, виновных в совершении преступлений, и в возмещение ущерба имуществу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1 245 166,67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-80 869,04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869,04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88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09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1 16 25000 00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Российской Федерации о недрах, об особо охраняемых природных территориях, об охране и использовании животного мира, об экологической экспертизе, в области охраны окружающей среды, о рыболовстве и сохранении водных биологических ресурсов, земельного законодательства, лесного законодательства, водного законодательства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29 966,67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90 816,67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89 000,00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23072608"/>
              </p:ext>
            </p:extLst>
          </p:nvPr>
        </p:nvGraphicFramePr>
        <p:xfrm>
          <a:off x="107504" y="1052736"/>
          <a:ext cx="8856987" cy="560601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2489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7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7303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1 16 28000 01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в области обеспечения санитарно-эпидемиологического благополучия человека и законодательства в сфере защиты прав потребителей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345 133,33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779 693,33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785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 rowSpan="6"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по данному КД не имеют системного характера. Объем поступлений зависит от количества фактически выявленных правонарушений</a:t>
                      </a:r>
                    </a:p>
                  </a:txBody>
                  <a:tcPr marL="9525" marR="9525" marT="9525" marB="0" anchor="ctr"/>
                </a:tc>
                <a:tc rowSpan="6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1 16 30000 01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правонарушения в области дорожного движения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03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1 16 33000 00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Российской Федерации о контрактной системе в сфере закупок товаров, работ, услуг для обеспечения государственных и муниципальных нужд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148 980,00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0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1 16 37000 04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сумм в возмещение вреда, причиняемого автомобильным дорогам местного значения транспортными средствами, осуществляющими перевозки тяжеловесных и (или) крупногабаритных грузов, зачисляемые в бюджеты городских округов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250 066,67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208 966,67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293 160,30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140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0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1 16 43000 01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Денежные взыскания (штрафы) за нарушение законодательства Российской Федерации об административных правонарушениях, предусмотренные статьей 20.25 Кодекса Российской Федерации об административных правонарушениях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35 133,33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86 983,33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85 541,48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0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1 16 90000 00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поступления от денежных взысканий (штрафов) и иных сумм в возмещение ущерба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1 020 933,33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-95 502,41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69 626,98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73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71827825"/>
              </p:ext>
            </p:extLst>
          </p:nvPr>
        </p:nvGraphicFramePr>
        <p:xfrm>
          <a:off x="143506" y="1062054"/>
          <a:ext cx="8856987" cy="540378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49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1 17 00000 00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       -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2 00 00000 00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609 887 300,00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1 018 479 148,26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1 013 715 218,28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905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609 887 300,00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877 583 039,21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872 815 781,00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99   </a:t>
                      </a:r>
                    </a:p>
                  </a:txBody>
                  <a:tcPr marL="9525" marR="9525" marT="9525" marB="0" anchor="ctr"/>
                </a:tc>
                <a:tc rowSpan="5"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Объемы плановых показателей по межбюджетным трансфертам в разрезе субвенций, субсидий и иных межбюджетных трансфертов утверждены в соответствии с уведомлениями о предоставлении субсидии, субвенции, иного межбюджетного трансферта, имеющего целевое назначение. Объемы поступления средств определены в соответствии с сетевыми графиками поступления денежных средств из вышестоящего бюджета, с учетом  сроков фактического выполнения работ (оказания услуг), а также с учетом требований отраслевых департаментов в части предоставления документов, подтверждающих фактически выполненные работы (оказанные услуги)</a:t>
                      </a:r>
                    </a:p>
                  </a:txBody>
                  <a:tcPr marL="9525" marR="9525" marT="9525" marB="0" anchor="ctr"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3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2 02 10000 00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ДОТАЦИИ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136 433 600,00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136 433 600,00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62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2 02 20000 00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84 771 200,00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205 712 517,21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202 238 794,00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98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91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2 02 30000 00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СУБВЕНЦИИ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522 698 100,00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529 190 308,00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527 969 942,78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2 02 40000 00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2 418 000,00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6 246 614,00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6 173 444,22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99   </a:t>
                      </a:r>
                    </a:p>
                  </a:txBody>
                  <a:tcPr marL="9525" marR="9525" marT="9525" marB="0" anchor="ctr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05943870"/>
              </p:ext>
            </p:extLst>
          </p:nvPr>
        </p:nvGraphicFramePr>
        <p:xfrm>
          <a:off x="179512" y="1103715"/>
          <a:ext cx="8856987" cy="540612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84251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2 03 00000 00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ГОСУДАРСТВЕННЫХ (МУНИЦИПАЛЬНЫХ)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720 941,00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720 941,00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Поступления от депутатов Думы Тюменской области на выполнение наказов избирателей в части приобретения (изготовления) оборудования для нужд муниципальных учреждений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3186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НЕГОСУДАРСТВЕННЫХ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140 186 600,00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140 186 600,00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Поступление средств в рамках соглашения о сотрудничестве автономного округа с ПАО "ЛУКОЙЛ"  на строительство спортивного комплекса, ремонт объектов социальной сферы, покраску фасадов жилых домов, а также от организаций города Покачи на проведение мероприятий ко Дню Победы, ко Дню города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0445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2 07 00000 00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БЕЗВОЗМЕЗДНЫЕ ПОСТУПЛЕНИЯ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от жителей города Покачи на благоустройство города Покачи (в том числе покраску домов)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3186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2 18 00000 00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БЮДЖЕТОВ БЮДЖЕТНОЙ СИСТЕМЫ РОССИЙСКОЙ ФЕДЕРАЦИИ ОТ ВОЗВРАТА БЮДЖЕТАМИ БЮДЖЕТНОЙ СИСТЕМЫ РОССИЙСКОЙ ФЕДЕРАЦИИ И ОРГАНИЗАЦИЯМИ ОСТАТКОВ СУБСИДИЙ, СУБВЕНЦИЙ И ИНЫХ МЕЖБЮДЖЕТНЫХ ТРАНСФЕРТОВ, ИМЕЮЩИХ ЦЕЛЕВОЕ НАЗНАЧЕНИЕ, ПРОШЛЫХ ЛЕТ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5 088,44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8 952,67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176   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Отражен возврат автономными учреждениями в текущем году остатков субсидий прошлых лет. 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1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2 19 00000 00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-75 420,39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-75 956,39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Отражено изменение доходов за счет возврата в вышестоящий бюджет в текущем году остатков субсидий, субвенций и иных межбюджетных трансфертов прошлых лет, имеющих целевое назначение.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3786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 ДОХОДОВ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1 308 654 482,35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1 740 408 370,53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1 741 461 892,89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доходов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49846018"/>
              </p:ext>
            </p:extLst>
          </p:nvPr>
        </p:nvGraphicFramePr>
        <p:xfrm>
          <a:off x="-12199" y="1119218"/>
          <a:ext cx="4392488" cy="526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11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97000154"/>
              </p:ext>
            </p:extLst>
          </p:nvPr>
        </p:nvGraphicFramePr>
        <p:xfrm>
          <a:off x="4427984" y="1143273"/>
          <a:ext cx="4608512" cy="4445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ая выноска 7"/>
          <p:cNvSpPr/>
          <p:nvPr/>
        </p:nvSpPr>
        <p:spPr>
          <a:xfrm rot="5400000">
            <a:off x="3455876" y="2168860"/>
            <a:ext cx="432048" cy="1224136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20,1%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 rot="5400000">
            <a:off x="3507568" y="2897665"/>
            <a:ext cx="432048" cy="12241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49,6%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716016" y="4876651"/>
            <a:ext cx="4352920" cy="1844824"/>
          </a:xfrm>
          <a:prstGeom prst="upArrowCallout">
            <a:avLst>
              <a:gd name="adj1" fmla="val 25000"/>
              <a:gd name="adj2" fmla="val 26838"/>
              <a:gd name="adj3" fmla="val 26838"/>
              <a:gd name="adj4" fmla="val 671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Доля собственных доходов (налоговых и неналоговых) в общем объеме доходов без учета субвенций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 28,5%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250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дотации поступившей в  бюджет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31263829"/>
              </p:ext>
            </p:extLst>
          </p:nvPr>
        </p:nvGraphicFramePr>
        <p:xfrm>
          <a:off x="179512" y="1124744"/>
          <a:ext cx="8651304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40057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7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налоговых доходов в </a:t>
            </a:r>
            <a:r>
              <a:rPr lang="ru-RU" sz="27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7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75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1580462"/>
              </p:ext>
            </p:extLst>
          </p:nvPr>
        </p:nvGraphicFramePr>
        <p:xfrm>
          <a:off x="-112073" y="1095165"/>
          <a:ext cx="9240893" cy="5430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4446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80720927"/>
              </p:ext>
            </p:extLst>
          </p:nvPr>
        </p:nvGraphicFramePr>
        <p:xfrm>
          <a:off x="-142908" y="1095165"/>
          <a:ext cx="9429816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7040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неналоговых доходов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0992505"/>
              </p:ext>
            </p:extLst>
          </p:nvPr>
        </p:nvGraphicFramePr>
        <p:xfrm>
          <a:off x="-108520" y="1095166"/>
          <a:ext cx="9252520" cy="5646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2228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 неналоговых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33306991"/>
              </p:ext>
            </p:extLst>
          </p:nvPr>
        </p:nvGraphicFramePr>
        <p:xfrm>
          <a:off x="-142908" y="1357298"/>
          <a:ext cx="9429816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09352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Основные показатели прогноза социально – экономического развития города Покачи в 2019 году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142846" y="1071546"/>
          <a:ext cx="8858311" cy="56911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8455"/>
                <a:gridCol w="1460160"/>
                <a:gridCol w="1654848"/>
                <a:gridCol w="1654848"/>
              </a:tblGrid>
              <a:tr h="6124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 показателя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(отчет)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(оценка)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населения (среднегодовая), тыс.чел.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17,93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18,05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18,03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Среднегодовая численность занятых в экономике, тыс.чел.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8,48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8,49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8,49</a:t>
                      </a:r>
                    </a:p>
                  </a:txBody>
                  <a:tcPr anchor="ctr"/>
                </a:tc>
              </a:tr>
              <a:tr h="71536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организаций  (без внешних совместителей), тыс.чел.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7,35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7,22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7,22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265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Среднесписочная численность работников малых и средних предприятий, включая микропредприятия (без внешних совместителей), тыс.чел.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0,85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0,84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70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Денежные доходы населения, млн.руб., из них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7 406,6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7 588,7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7 603,6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pPr algn="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 фонд начисленной заработной платы всех работников, млн.руб.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5 002,6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5 202,7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5 244,9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цен, за период с начала года, в процентах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104,2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Инвестиции в основной капитал, млн.руб.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383,49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385,12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385,12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041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Ввод объектов жилищного строительства, тыс.кв.м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3,87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3,79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3,79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566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безвозмездных поступлений в 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32071907"/>
              </p:ext>
            </p:extLst>
          </p:nvPr>
        </p:nvGraphicFramePr>
        <p:xfrm>
          <a:off x="15180" y="1119218"/>
          <a:ext cx="9021316" cy="562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9046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безвозмездных поступлений от других бюджетов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1775716"/>
              </p:ext>
            </p:extLst>
          </p:nvPr>
        </p:nvGraphicFramePr>
        <p:xfrm>
          <a:off x="-29453" y="1095165"/>
          <a:ext cx="9281973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1593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3"/>
            <a:ext cx="8320434" cy="101379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Прочие безвозмездные поступления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</a:t>
            </a:r>
            <a:endParaRPr lang="ru-RU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06398895"/>
              </p:ext>
            </p:extLst>
          </p:nvPr>
        </p:nvGraphicFramePr>
        <p:xfrm>
          <a:off x="179513" y="1174322"/>
          <a:ext cx="8640960" cy="2439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Содержимое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15724547"/>
              </p:ext>
            </p:extLst>
          </p:nvPr>
        </p:nvGraphicFramePr>
        <p:xfrm>
          <a:off x="179512" y="3942878"/>
          <a:ext cx="87849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180" y="796063"/>
            <a:ext cx="2540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3613666"/>
            <a:ext cx="2664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817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El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-57119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прочих безвозмездных поступлений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4577789"/>
              </p:ext>
            </p:extLst>
          </p:nvPr>
        </p:nvGraphicFramePr>
        <p:xfrm>
          <a:off x="107504" y="980729"/>
          <a:ext cx="8856984" cy="5472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6668"/>
                <a:gridCol w="1756758"/>
                <a:gridCol w="1683558"/>
              </a:tblGrid>
              <a:tr h="12001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том числе остатки прошлых лет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871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Целевые средства на выполнение наказов избирателей депутатам Думы Тюменской области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03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Капитальный ремонт объектов социальной сферы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6 193,9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920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Ремонт объектов социальной сферы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12 410,1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12 410,1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29207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Именные премии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291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Покраска фасадов многоэтажных жилых домов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20 000,0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20 000,0</a:t>
                      </a:r>
                    </a:p>
                  </a:txBody>
                  <a:tcPr marL="9525" marR="9525" marT="9525" marB="0" anchor="b"/>
                </a:tc>
              </a:tr>
              <a:tr h="51634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 спортивного комплекса (в том числе ПИР)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117 940,8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90 116,1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6348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на проведение мероприятий ко Дню Победы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01729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на проведение мероприятий посвященных празднованию Дня города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960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-57119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прочих безвозмездных поступлений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4577789"/>
              </p:ext>
            </p:extLst>
          </p:nvPr>
        </p:nvGraphicFramePr>
        <p:xfrm>
          <a:off x="107504" y="980729"/>
          <a:ext cx="8856984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6668"/>
                <a:gridCol w="1756758"/>
                <a:gridCol w="1683558"/>
              </a:tblGrid>
              <a:tr h="89571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0055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Благотоворительная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помощь на реализацию полномочий в области строительства, градостроительной деятельности и жилищных отношений в части приобретения жилья в целях реализации городом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полномочий в области жилищных отношений, установленных законодательством РФ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6 000,0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6 000,0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6337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Безвозмездное пожертвование от ООО "ПТН"  на приобретение комплектов военной формы для воинов-афганцев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6333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Добровольные перечисления (пожертвования) на мероприятия по благоустройству города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 том числе покраска домов).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56333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Капитальные вложения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4335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Градостроительная деятельность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62265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от ООО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ЛУКОЙЛ-Западная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Сибирь"для приобретения пожарных 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извещателей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GSM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7547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Проектирование и строительство лыжной базы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858,5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960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232" y="-33485"/>
            <a:ext cx="8320434" cy="11527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результаты мероприятий по мобилизации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00722660"/>
              </p:ext>
            </p:extLst>
          </p:nvPr>
        </p:nvGraphicFramePr>
        <p:xfrm>
          <a:off x="39736" y="1119219"/>
          <a:ext cx="9089083" cy="52371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12003" y="3694885"/>
            <a:ext cx="1527573" cy="2542428"/>
          </a:xfrm>
          <a:prstGeom prst="roundRect">
            <a:avLst/>
          </a:prstGeom>
          <a:solidFill>
            <a:srgbClr val="7A5595"/>
          </a:solidFill>
          <a:ln>
            <a:solidFill>
              <a:srgbClr val="7A5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1 695,1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91,8 тыс. руб.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609,2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888,9  тыс. руб.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308,5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9,8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671" y="3694885"/>
            <a:ext cx="7396261" cy="2542427"/>
          </a:xfrm>
          <a:prstGeom prst="roundRect">
            <a:avLst/>
          </a:prstGeom>
          <a:solidFill>
            <a:srgbClr val="E0D9E7"/>
          </a:solidFill>
          <a:ln>
            <a:solidFill>
              <a:srgbClr val="E0D9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поступления налоговых доходов в бюджет города Покачи от деятельности субъектов малого и среднего предпринимательства – получателей мер поддержки;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увеличение поступлений прочих доходов от использования имущества, в связи с увеличением платы за пользование жилым помещением для нанимателей;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погашение дебиторской задолженности по неналоговым платежам в досудебном порядке;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поступления доходов от продажи земельных участков, находящихся в муниципальной собственности;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поступление налоговых платежей по НДФЛ, в том числе за счет погашения задолженности по НДФЛ постановки на учет налоговых агентов по месту осуществления деятельности и легализации заработной платы;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оступления за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сроков и (или) качества исполнения обязательств по контрактам (договорам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75789" y="3356992"/>
            <a:ext cx="5822" cy="337893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44085" y="3482369"/>
            <a:ext cx="0" cy="30875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6053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" grpId="0" animBg="1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26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1158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расходной части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272321095"/>
              </p:ext>
            </p:extLst>
          </p:nvPr>
        </p:nvGraphicFramePr>
        <p:xfrm>
          <a:off x="0" y="1095165"/>
          <a:ext cx="9144000" cy="54301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35696"/>
                <a:gridCol w="1869179"/>
                <a:gridCol w="1443189"/>
                <a:gridCol w="1473443"/>
                <a:gridCol w="1576558"/>
                <a:gridCol w="945935"/>
              </a:tblGrid>
              <a:tr h="11221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167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1 341</a:t>
                      </a:r>
                      <a:r>
                        <a:rPr kumimoji="0" lang="ru-RU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054,5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+436 785,4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1 777 839,9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1 695</a:t>
                      </a:r>
                      <a:r>
                        <a:rPr kumimoji="0" lang="ru-RU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205,5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95,35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Расходы, направляемые на исполнение полномочий по вопросам местного значения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818 356,4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+430 293,2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1 248 649,6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1 167 235,6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93,48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для осуществления переданных полномочий, осуществляемые за счет субвенций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522 698,1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+ 6 492,2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529 190,3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527 969,9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99,77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1675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структура расходов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году,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75809761"/>
              </p:ext>
            </p:extLst>
          </p:nvPr>
        </p:nvGraphicFramePr>
        <p:xfrm>
          <a:off x="53753" y="1085753"/>
          <a:ext cx="9036494" cy="5439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34020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153733350"/>
              </p:ext>
            </p:extLst>
          </p:nvPr>
        </p:nvGraphicFramePr>
        <p:xfrm>
          <a:off x="0" y="1196752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6678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города Покачи  и их изменение в 2019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233396438"/>
              </p:ext>
            </p:extLst>
          </p:nvPr>
        </p:nvGraphicFramePr>
        <p:xfrm>
          <a:off x="12550" y="2944640"/>
          <a:ext cx="9118900" cy="365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25"/>
                <a:gridCol w="2279725"/>
                <a:gridCol w="2279725"/>
                <a:gridCol w="2279725"/>
              </a:tblGrid>
              <a:tr h="841997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Дефицит(-), профицит(+)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1 308 654,5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1 341 054,5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-32 400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1 740 408,4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1 777 839,9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-37 431,5</a:t>
                      </a:r>
                    </a:p>
                  </a:txBody>
                  <a:tcPr anchor="b"/>
                </a:tc>
              </a:tr>
              <a:tr h="752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за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(+;-)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+431 753,9                                  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+436 785,4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-5 031,5</a:t>
                      </a: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12" name="Текст 5"/>
          <p:cNvSpPr txBox="1">
            <a:spLocks/>
          </p:cNvSpPr>
          <p:nvPr/>
        </p:nvSpPr>
        <p:spPr>
          <a:xfrm>
            <a:off x="7590" y="1095165"/>
            <a:ext cx="9128820" cy="175777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 17 декабря 2018 года</a:t>
            </a: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решением Думы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107 «О бюджете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 2019 год и на плановый период 2020 и 2021 годов». </a:t>
            </a: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Изменения вносились 5 раз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97352"/>
            <a:ext cx="911364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5174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автономных учреждений по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70097687"/>
              </p:ext>
            </p:extLst>
          </p:nvPr>
        </p:nvGraphicFramePr>
        <p:xfrm>
          <a:off x="107504" y="1196753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748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248426" cy="1085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Мероприятия по оптимизации расходов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12"/>
          <p:cNvSpPr txBox="1">
            <a:spLocks/>
          </p:cNvSpPr>
          <p:nvPr/>
        </p:nvSpPr>
        <p:spPr>
          <a:xfrm>
            <a:off x="1" y="1095165"/>
            <a:ext cx="2339751" cy="551200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эффект, полученный в результате реализации мероприятий, направленных муниципальным образованием на оптимизацию расходов бюджета в 2019 году составил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236 млн. 788,1 тыс.рублей,  из них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78321654"/>
              </p:ext>
            </p:extLst>
          </p:nvPr>
        </p:nvGraphicFramePr>
        <p:xfrm>
          <a:off x="2339752" y="1113856"/>
          <a:ext cx="6651848" cy="541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632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7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средств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резервного фонда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646672902"/>
              </p:ext>
            </p:extLst>
          </p:nvPr>
        </p:nvGraphicFramePr>
        <p:xfrm>
          <a:off x="0" y="1119218"/>
          <a:ext cx="9128820" cy="5738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71686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Дорожный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фонд города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 сформирован в размере 44 028,0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80" y="980729"/>
            <a:ext cx="4495129" cy="864095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</a:t>
            </a:r>
          </a:p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фонда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096221900"/>
              </p:ext>
            </p:extLst>
          </p:nvPr>
        </p:nvGraphicFramePr>
        <p:xfrm>
          <a:off x="107504" y="1844824"/>
          <a:ext cx="432048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68342" y="5879145"/>
            <a:ext cx="4483795" cy="8866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расходования</a:t>
            </a:r>
          </a:p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дорожного фонда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33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="" xmlns:p14="http://schemas.microsoft.com/office/powerpoint/2010/main" val="4131557089"/>
              </p:ext>
            </p:extLst>
          </p:nvPr>
        </p:nvGraphicFramePr>
        <p:xfrm>
          <a:off x="4499991" y="1145699"/>
          <a:ext cx="4675119" cy="5019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="" xmlns:p14="http://schemas.microsoft.com/office/powerpoint/2010/main" val="140424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31AF8A8-5038-4920-BAE6-6F13718E2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>
                                            <p:graphicEl>
                                              <a:dgm id="{B31AF8A8-5038-4920-BAE6-6F13718E28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dgm id="{B31AF8A8-5038-4920-BAE6-6F13718E2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dgm id="{B31AF8A8-5038-4920-BAE6-6F13718E2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9" grpId="0">
        <p:bldSub>
          <a:bldDgm bld="one"/>
        </p:bldSub>
      </p:bldGraphic>
      <p:bldP spid="7" grpId="0" build="p"/>
      <p:bldGraphic spid="22" grpId="0">
        <p:bldSub>
          <a:bldDgm bld="one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2019 году, в рублях                     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30526" y="1153109"/>
          <a:ext cx="9098294" cy="514135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152128"/>
                <a:gridCol w="1296144"/>
                <a:gridCol w="720080"/>
                <a:gridCol w="1820516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0059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"Реализация молодежной политики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377 400,0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377 400,0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"Организация отдыха детей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каникулярное время на 2019-2025 и на период до 2030 года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11 272 295,96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11 271 948,73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 и более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"Осуществление материально-технического обеспечения деятельности органов местного самоуправления, казенных учреждений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финансовое обеспечение деятельности которых осуществляется за счет средств бюджета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основании бюджетной сметы на 2019-2025 годы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ина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период до 2030года"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79 154 650,42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79 132 869,81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100% 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90,9% </a:t>
                      </a:r>
                    </a:p>
                  </a:txBody>
                  <a:tcPr anchor="ctr"/>
                </a:tc>
              </a:tr>
              <a:tr h="607641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"Сохранение и развитие сферы культуры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115 991 929,99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115 356 848,98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12 достижение 100% </a:t>
                      </a:r>
                    </a:p>
                  </a:txBody>
                  <a:tcPr anchor="ctr"/>
                </a:tc>
              </a:tr>
              <a:tr h="465897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муниципальной службы в городе </a:t>
                      </a:r>
                      <a:r>
                        <a:rPr lang="ru-RU" sz="11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3 066 756,0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3 065 051,0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99,94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46,7% и 74% </a:t>
                      </a:r>
                    </a:p>
                  </a:txBody>
                  <a:tcPr anchor="ctr"/>
                </a:tc>
              </a:tr>
              <a:tr h="622571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"Улучшение условий и охраны труда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2019-2022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1 370 700,0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1 370 700,0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strike="noStrike" baseline="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2019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2656740"/>
              </p:ext>
            </p:extLst>
          </p:nvPr>
        </p:nvGraphicFramePr>
        <p:xfrm>
          <a:off x="0" y="980727"/>
          <a:ext cx="9128820" cy="531020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9552"/>
                <a:gridCol w="3888432"/>
                <a:gridCol w="1080120"/>
                <a:gridCol w="1071596"/>
                <a:gridCol w="722496"/>
                <a:gridCol w="1826624"/>
              </a:tblGrid>
              <a:tr h="6524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2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жилищной сферы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149 822 501,7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149 641 465,6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100% 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по1 достижение 97,6%</a:t>
                      </a:r>
                      <a:endParaRPr lang="ru-RU" sz="1100" b="1" baseline="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2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терроризма и экстремизма, создание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комфортной среды для проживания многонационального общества в  2019-2025 годах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2 440 236,65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2 413 236,65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 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 </a:t>
                      </a:r>
                    </a:p>
                  </a:txBody>
                  <a:tcPr anchor="ctr"/>
                </a:tc>
              </a:tr>
              <a:tr h="55334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и развитие малого и среднего предпринимательства, агропромышленного комплекса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1 841 052,63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1841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052,63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8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более 100%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96% 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88 % ,77%  и 57%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  <a:tr h="55334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"Разработка документов градостроительного регулирования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16 829 080,11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129 632,05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78,02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 </a:t>
                      </a:r>
                    </a:p>
                  </a:txBody>
                  <a:tcPr anchor="ctr"/>
                </a:tc>
              </a:tr>
              <a:tr h="458343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"Противодействие коррупции в муниципальном образовании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2019 - 2025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40 000,0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40 000,0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 </a:t>
                      </a:r>
                    </a:p>
                  </a:txBody>
                  <a:tcPr anchor="ctr"/>
                </a:tc>
              </a:tr>
              <a:tr h="38912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"Информирование населения о деятельности органов местного самоуправления, поддержка лиц, внесших выдающийся вклад в развитие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2019-2021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10 065 645,03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10 065 645,03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 и более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4392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2019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1047993"/>
          <a:ext cx="9098294" cy="501656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и распоряжение имуществом, находящимся в собственности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земельными участками, государственная собственность на которые не разграничена  на 2019 - 2025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4 124 773,63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095 306,89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99,29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  и более</a:t>
                      </a: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муниципальными финансами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264 156 112,73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256 781 540,12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97,21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0%</a:t>
                      </a: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транспортной системы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49 761 363,10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48 707 041,49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4 достижение 0%</a:t>
                      </a:r>
                    </a:p>
                  </a:txBody>
                  <a:tcPr anchor="ctr"/>
                </a:tc>
              </a:tr>
              <a:tr h="54924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жильем молодых семей в 2019 - 2025 годах и на период до 2030 года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3 833 951,11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3 833 951,10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  <a:endParaRPr lang="ru-RU" sz="1100" b="1" strike="noStrike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условий для развития физической культуры, школьного спорта и массового спорта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255 031 025,99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226 347 835,35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88,75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и более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"Реализация отдельных государственных полномочий в сфере опеки и попечительства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14 007 781,0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13 917 808,0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99,36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90,5 %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2019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1047993"/>
          <a:ext cx="9098294" cy="517512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793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социально-ориентированных некоммерческих организаций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и более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793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жилищно-коммунального комплекса и повышение энергетической эффективности на 2019-2024 годы и на период до 2030 года 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72 647 521,67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72 055 086,36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16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от 81-95%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от 50-79%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3 %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15 достижение 0%</a:t>
                      </a:r>
                    </a:p>
                  </a:txBody>
                  <a:tcPr anchor="ctr"/>
                </a:tc>
              </a:tr>
              <a:tr h="38793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безопасности жизнедеятельности населения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2019 - 2025 годах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15 590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743,95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15557 152,67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56,23 %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8793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"Ликвидация и расселение приспособленных для проживания строений на период 2019-2025 годах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2 419 855,2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2 419 855,2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6527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экологической безопасности на территории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2 565 051,43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2 564 962,73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7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2019 году, в рублях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1686483"/>
              </p:ext>
            </p:extLst>
          </p:nvPr>
        </p:nvGraphicFramePr>
        <p:xfrm>
          <a:off x="30526" y="1113758"/>
          <a:ext cx="9098294" cy="41263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образования в городе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617 853 722,6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614 766 116,11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7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91,7 % и 94,4%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"Информационное общество города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34 753 992,56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34 703 992,56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99,86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7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7 достижение 100%  и более</a:t>
                      </a:r>
                    </a:p>
                  </a:txBody>
                  <a:tcPr anchor="ctr"/>
                </a:tc>
              </a:tr>
              <a:tr h="49653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современной городской среды в муниципальном образовании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2019-2025 годы и на период до 2030 года"""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8 693 378,67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8 693 378,67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  <a:tr h="525413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"Формирование беспрепятственного доступа инвалидов и других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маломобильных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групп населения к объектам социальной инфраструктуры муниципального образования город </a:t>
                      </a:r>
                      <a:r>
                        <a:rPr lang="ru-RU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2019-2030 годы"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203 302,8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203 302,8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 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показателей Указов Президента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РФ по заработной плате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60606750"/>
              </p:ext>
            </p:extLst>
          </p:nvPr>
        </p:nvGraphicFramePr>
        <p:xfrm>
          <a:off x="0" y="1124744"/>
          <a:ext cx="8964488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411760" y="1196752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3968" y="1700808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100,5%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156176" y="1340768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76256" y="620688"/>
            <a:ext cx="1296144" cy="504056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руб. в месяц</a:t>
            </a:r>
          </a:p>
        </p:txBody>
      </p:sp>
    </p:spTree>
    <p:extLst>
      <p:ext uri="{BB962C8B-B14F-4D97-AF65-F5344CB8AC3E}">
        <p14:creationId xmlns="" xmlns:p14="http://schemas.microsoft.com/office/powerpoint/2010/main" val="143962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76872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8871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показателей Указов Президента РФ по заработной плате за 2013-2019 гг.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1" name="Содержимое 5"/>
          <p:cNvGraphicFramePr>
            <a:graphicFrameLocks/>
          </p:cNvGraphicFramePr>
          <p:nvPr/>
        </p:nvGraphicFramePr>
        <p:xfrm>
          <a:off x="323527" y="1140411"/>
          <a:ext cx="8208913" cy="50248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0161"/>
                <a:gridCol w="576064"/>
                <a:gridCol w="720080"/>
                <a:gridCol w="792088"/>
                <a:gridCol w="792088"/>
                <a:gridCol w="720080"/>
                <a:gridCol w="864096"/>
                <a:gridCol w="792088"/>
                <a:gridCol w="720080"/>
                <a:gridCol w="792088"/>
              </a:tblGrid>
              <a:tr h="402574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роста 2019 к 2013 году,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7944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общеобразовательных учреждений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54 180,9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55 714,0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56 722,2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57 204,7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57 225,6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63 219,6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64 684,0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119,4</a:t>
                      </a:r>
                    </a:p>
                  </a:txBody>
                  <a:tcPr marL="9525" marR="9525" marT="9525" marB="0" anchor="ctr"/>
                </a:tc>
              </a:tr>
              <a:tr h="439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55 706,5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56 257,7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56 723,6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57 225,6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57 590,2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63 229,4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64 709,3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116,2</a:t>
                      </a:r>
                    </a:p>
                  </a:txBody>
                  <a:tcPr marL="9525" marR="9525" marT="9525" marB="0" anchor="ctr"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дошкольных образовательных учреждений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43 671,0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45 265,0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47 119,0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47 257,8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47 995,4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51 959,0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53 421,3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122,3</a:t>
                      </a:r>
                    </a:p>
                  </a:txBody>
                  <a:tcPr marL="9525" marR="9525" marT="9525" marB="0" anchor="ctr"/>
                </a:tc>
              </a:tr>
              <a:tr h="446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44 886,5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46 215,2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46 966,2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46 782,9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47 995,4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51 966,9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53 676,2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119,6</a:t>
                      </a:r>
                    </a:p>
                  </a:txBody>
                  <a:tcPr marL="9525" marR="9525" marT="9525" marB="0" anchor="ctr"/>
                </a:tc>
              </a:tr>
              <a:tr h="458131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 учреждений дополнительного образования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43 156,1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43 701,2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45 833,6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46 105,9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56 057,5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65 428,2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67 979,0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157,5</a:t>
                      </a:r>
                    </a:p>
                  </a:txBody>
                  <a:tcPr marL="9525" marR="9525" marT="9525" marB="0" anchor="ctr"/>
                </a:tc>
              </a:tr>
              <a:tr h="4397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43 471,5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44 610,0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45 922,3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46 101,3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56 057,4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65 428,2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67 979,7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156,4</a:t>
                      </a:r>
                    </a:p>
                  </a:txBody>
                  <a:tcPr marL="9525" marR="9525" marT="9525" marB="0" anchor="ctr"/>
                </a:tc>
              </a:tr>
              <a:tr h="439723">
                <a:tc row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Работники культуры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24 814,9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37 337,9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51 759,4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60 406,0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63 827,4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257,2</a:t>
                      </a:r>
                    </a:p>
                  </a:txBody>
                  <a:tcPr marL="9525" marR="9525" marT="9525" marB="0" anchor="ctr"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25 286,6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37 165,0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39 357,7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51 759,4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60 423,0</a:t>
                      </a:r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63 827,5</a:t>
                      </a:r>
                    </a:p>
                    <a:p>
                      <a:pPr algn="ctr"/>
                      <a:endParaRPr lang="ru-RU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252,4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876256" y="908720"/>
            <a:ext cx="1285829" cy="313210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в рублях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 flipH="1">
          <a:off x="395536" y="1412776"/>
          <a:ext cx="206450" cy="45719"/>
        </p:xfrm>
        <a:graphic>
          <a:graphicData uri="http://schemas.openxmlformats.org/presentationml/2006/ole">
            <p:oleObj spid="_x0000_s1027" name="Лист" r:id="rId6" imgW="2752655" imgH="609660" progId="Excel.Shee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3962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расходов на социальную сферу города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49123319"/>
              </p:ext>
            </p:extLst>
          </p:nvPr>
        </p:nvGraphicFramePr>
        <p:xfrm>
          <a:off x="0" y="1095165"/>
          <a:ext cx="9144000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2238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 на содержание органов местного самоуправления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622880228"/>
              </p:ext>
            </p:extLst>
          </p:nvPr>
        </p:nvGraphicFramePr>
        <p:xfrm>
          <a:off x="179512" y="1061699"/>
          <a:ext cx="8784976" cy="565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29327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принятые полномочия городом Покачи в 2019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81328"/>
            <a:ext cx="9113640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="" xmlns:p14="http://schemas.microsoft.com/office/powerpoint/2010/main" val="2351151649"/>
              </p:ext>
            </p:extLst>
          </p:nvPr>
        </p:nvGraphicFramePr>
        <p:xfrm>
          <a:off x="179512" y="1119218"/>
          <a:ext cx="8856984" cy="5190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7634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кредиторской и дебиторской задолженности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36778581"/>
              </p:ext>
            </p:extLst>
          </p:nvPr>
        </p:nvGraphicFramePr>
        <p:xfrm>
          <a:off x="76200" y="1844824"/>
          <a:ext cx="4495800" cy="423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94331149"/>
              </p:ext>
            </p:extLst>
          </p:nvPr>
        </p:nvGraphicFramePr>
        <p:xfrm>
          <a:off x="4477908" y="1119217"/>
          <a:ext cx="4515368" cy="4294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Текст 2"/>
          <p:cNvSpPr txBox="1">
            <a:spLocks/>
          </p:cNvSpPr>
          <p:nvPr/>
        </p:nvSpPr>
        <p:spPr>
          <a:xfrm>
            <a:off x="161620" y="1095164"/>
            <a:ext cx="4338372" cy="9656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увеличилась на 14 млн. 148,8 тыс.руб. 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или 65,9%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841688" y="5445224"/>
            <a:ext cx="4104456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Дебиторская задолженность без учета авансового платежа :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уменьшилась на 3 млн. 515,10 тыс.руб. или 22,4%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64767" y="2111338"/>
            <a:ext cx="1285884" cy="285752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26498" y="1993707"/>
            <a:ext cx="1224136" cy="117631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7051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 юридическим лицам, не муниципальным учреждениям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году,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в тыс. 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107504" y="1196752"/>
          <a:ext cx="8928991" cy="48109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120680"/>
                <a:gridCol w="1554226"/>
                <a:gridCol w="1254085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0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социально-ориентированным некоммерческим организациям на финансовое обеспечение затрат, связанных с оказанием общественно полезных услуг в сфере культуры, спорта и молодежной политики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35,0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35,0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823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социально-ориентированным некоммерческим организациям  на финансовое обеспечение затрат в целях привлечения их к решению актуальных соц. проблем, повышения профессионализма работников и добровольцев таких организаций, доступности предоставляемых гражданам социальных услуг, укрепления институтов гражданского общества, поддержки и развития взаимодействия гражданского общества и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социально-ориентированным некоммерческим организациям на финансовое обеспечение затрат, связанных с оказанием общественно полезных услуг в сфере культуры, спорта и молодежной политики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76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социально-ориентированным некоммерческим организациям на финансовое обеспечение затрат, связанных с оказанием общественно полезных услуг в сфере культуры, спорта и молодежной политики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658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социально-ориентированным некоммерческим организациям для реализации мероприятий  муниципальной программы "Сохранение и развитие сферы культуры города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Покачи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на 2016-2020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27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поддержку животноводства, переработки и реализации продукции животноводства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поддержку малого и среднего предпринимательства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 юридическим лицам, не муниципальным учреждениям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году,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в тыс. руб.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88969630"/>
              </p:ext>
            </p:extLst>
          </p:nvPr>
        </p:nvGraphicFramePr>
        <p:xfrm>
          <a:off x="107504" y="1268760"/>
          <a:ext cx="8928991" cy="495619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264696"/>
                <a:gridCol w="1410210"/>
                <a:gridCol w="1254085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расходов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2019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324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некоммерческим (коммерческим) организациям на долевое финансирование проведения капитального ремонта общего имущества в многоквартирных домах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166, 6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166,6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целях возмещения недополученных доходов (возмещения затрат) в связи с оказанием услуг по водоснабжению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727,0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823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капитальный ремонт (с заменой) систем газораспределения, теплоснабжения, водоснабжения и водоотведения, в том числе с применением композитных материалов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686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реализацию полномочий в сфере жилищно-коммунального комплекса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738,7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823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 организацию питания детей в возрасте от 6 до 17 лет (включительно) в лагерях с дневным пребыванием детей, в возрасте от 8 до 17 лет (включительно) – в палаточных лагерях, в возрасте от 14 до 17 лет (включительно) – в лагерях труда и отдыха с дневным пребыванием детей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156,5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25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 организацию работы по предоставлению услуг по подготовке лиц желающих принять на воспитание в свою семью ребенка оставшегося без попечения родителей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ДЕФИЦИТ/ПРОФИЦИТ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47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898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96821337"/>
              </p:ext>
            </p:extLst>
          </p:nvPr>
        </p:nvGraphicFramePr>
        <p:xfrm>
          <a:off x="107504" y="1108182"/>
          <a:ext cx="8892480" cy="546113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91188"/>
                <a:gridCol w="2027507"/>
                <a:gridCol w="1453585"/>
                <a:gridCol w="1710100"/>
                <a:gridCol w="1710100"/>
              </a:tblGrid>
              <a:tr h="9066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95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Дефицит/ </a:t>
                      </a:r>
                      <a:r>
                        <a:rPr lang="ru-RU" sz="2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-32 400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19 895,5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-37 431,5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46 256,4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4861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32 400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-19 895,5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37 431,5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-46 256,4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366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Коммерческий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32 400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-28 000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45 400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-30 487,9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131 000,0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-13 000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2 487,9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-131 000,0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525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на счетах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8 104,5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37 431,5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-46 256,4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852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Долговые обязательства города Покачи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2019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527465543"/>
              </p:ext>
            </p:extLst>
          </p:nvPr>
        </p:nvGraphicFramePr>
        <p:xfrm>
          <a:off x="64642" y="1095165"/>
          <a:ext cx="9079358" cy="5762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43566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доходной части 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одержимое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97347333"/>
              </p:ext>
            </p:extLst>
          </p:nvPr>
        </p:nvGraphicFramePr>
        <p:xfrm>
          <a:off x="6992" y="1111189"/>
          <a:ext cx="9144000" cy="522110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56"/>
                <a:gridCol w="1843556"/>
                <a:gridCol w="1344037"/>
                <a:gridCol w="1576558"/>
                <a:gridCol w="1576558"/>
                <a:gridCol w="945935"/>
              </a:tblGrid>
              <a:tr h="12888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доходов, 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70443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1 308 654,5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+431 753,9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1 740 408,4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1 741 461,9</a:t>
                      </a:r>
                      <a:endParaRPr kumimoji="0" lang="ru-RU" sz="2000" b="1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100,06</a:t>
                      </a:r>
                      <a:endParaRPr lang="ru-RU" sz="2000" b="1" u="none" strike="noStrik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2761817">
                <a:tc>
                  <a:txBody>
                    <a:bodyPr/>
                    <a:lstStyle/>
                    <a:p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собственным</a:t>
                      </a:r>
                      <a:r>
                        <a:rPr lang="ru-RU" sz="19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доходам, за исключением безвозмездных перечислений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698 767,2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+ 23 162,0</a:t>
                      </a:r>
                      <a:endParaRPr kumimoji="0" lang="ru-RU" sz="20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721 929,2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727 746,7</a:t>
                      </a:r>
                      <a:endParaRPr kumimoji="0" lang="ru-RU" sz="2000" b="1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100,81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8064896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19B0651-EE4F-4900-A07F-96A6BFA9D0F0}" type="slidenum">
              <a:rPr lang="ru-RU" smtClean="0"/>
              <a:pPr algn="ctr"/>
              <a:t>50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740" y="0"/>
            <a:ext cx="95626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196752"/>
            <a:ext cx="79928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 финансов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администрации города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5792107"/>
              </p:ext>
            </p:extLst>
          </p:nvPr>
        </p:nvGraphicFramePr>
        <p:xfrm>
          <a:off x="179512" y="2060847"/>
          <a:ext cx="8856984" cy="3240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  <a:gridCol w="2952328"/>
              </a:tblGrid>
              <a:tr h="6170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7528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Ходулапова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Алена Евгеньевна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Первый заместитель главы города Покачи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7-99-29</a:t>
                      </a: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Острешкина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Наталья Иосифовна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планирования,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нормирования и анализа комитета финансов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7-99-62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доб.3031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Негру Наталья Николаевна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отчетности и исполнения комитета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7-99-63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доб.4061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</a:t>
                      </a:r>
                      <a:endParaRPr lang="ru-RU" sz="16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5445224"/>
            <a:ext cx="24641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ул.Мира д.8/1</a:t>
            </a:r>
          </a:p>
          <a:p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г.Покачи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Тюменской области, 628661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работы: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Понедельник-пятница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8.30 до 17.12 обед с 12.30 до 14.00</a:t>
            </a: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5589240"/>
            <a:ext cx="27590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8(346697-99-29, 7-99-62, 7-99-63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Факс: 8(34669) 7-03-09</a:t>
            </a:r>
          </a:p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komfin@admpokachi.ru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51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2019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52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527" y="-694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9038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28604891"/>
              </p:ext>
            </p:extLst>
          </p:nvPr>
        </p:nvGraphicFramePr>
        <p:xfrm>
          <a:off x="179509" y="1095166"/>
          <a:ext cx="8856987" cy="534579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49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1 00 00000 00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698 767 182,35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721 929 222,27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727 746 674,61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667 058 082,35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686 589 656,45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690 999 121,04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1 01 00000 00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ПРИБЫЛЬ,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612 353 682,35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623 031 448,57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626 413 661,58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1 01 02000 01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612 353 682,35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623 031 448,57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413 661,58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362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1 03 00000 00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6 096 200,00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6 754 069,88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6 725 897,39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9842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1 03 02000 01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6 096 200,00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6 754 069,88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725 897,39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Поступление доходов зависит от объемов фактически уплаченных акцизов. По причине отсутствия аналитической информации от Межрегионального операционного управления Федерального казначейства, выявить причины роста или снижения самостоятельно не предоставляется возможным.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СОВОКУПНЫЙ ДОХОД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32 027 600,00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40 119 300,00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41 711 937,68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03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1 05 01000 00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21 580 948,85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32 333 225,00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33 616 223,87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Увеличение доходов связано с увеличением количества налогоплательщиков, а также по причине погашения задолженности прошлых лет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69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1 05 02000 02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7 893 828,20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5 850 375,00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158 357,03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связано с переходом налогоплательщиков на другие системы налогообложения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690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1 05 04000 02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2 552 822,95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1 935 700,00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1 937 356,78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связано с переходом налогоплательщиков на другие системы налогообложения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68515364"/>
              </p:ext>
            </p:extLst>
          </p:nvPr>
        </p:nvGraphicFramePr>
        <p:xfrm>
          <a:off x="143506" y="1119218"/>
          <a:ext cx="8856987" cy="516265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49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НАЛОГИ НА ИМУЩЕСТВО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14 898 000,00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14 745 500,00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14 055 229,61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95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1 06 01000 00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Налог на имущество физических лиц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3 595 312,50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7 095 500,00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5 682 213,58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80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относительно первоначально утвержденного плана сложился  по причине увеличения количества налогоплательщиков в отношении объектов налогообложения, включенных в пункт 2 части 2 статьи 406 НК РФ, в связи с погашением должниками задолженности прошлых лет.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Фактические поступления ниже уточненной оценки  по причине снижения исполнительской дисциплины в части уплаты налога до 1 декабря текущего года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1 06 06000 00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Земельный налог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11 302 687,50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7 650 000,00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373 016,03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109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Снижение доходов произошло в связи с изменением кадастровой стоимости земель по заявителю собственников в судебном порядке</a:t>
                      </a:r>
                      <a:b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фактических поступлений относительно уточненной оценки сложился по итогам погашением должниками задолженности прошлых лет</a:t>
                      </a:r>
                    </a:p>
                  </a:txBody>
                  <a:tcPr marL="9525" marR="9525" marT="9525" marB="0" anchor="ctr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1 682 600,00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1 939 338,00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2 092 359,73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108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362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1 08 03000 01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по делам, рассматриваемым в судах общей юрисдикции, мировыми судьями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1 225 000,00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1 504 138,00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1 650 759,73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110   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поступлений по государственной пошлине зависит от фактического количества обращений граждан за совершением юридически значимых для налогоплательщиков действий. Поступления не имеют системного характера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42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1 08 07000 01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пошлина за государственную регистрацию, а также за совершение прочих юридически значимых действий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457 600,00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435 200,00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441 600,00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поступлений по государственной пошлине зависит от фактического количества обращений граждан за совершением юридически значимых для налогоплательщиков действий. Поступления не имеют системного характера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732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1 09 00000 00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И ПЕРЕРАСЧЕТЫ ПО ОТМЕНЕННЫМ НАЛОГАМ, СБОРАМ И ИНЫМ ОБЯЗАТЕЛЬНЫМ ПЛАТЕЖАМ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35,05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06405227"/>
              </p:ext>
            </p:extLst>
          </p:nvPr>
        </p:nvGraphicFramePr>
        <p:xfrm>
          <a:off x="143506" y="1094345"/>
          <a:ext cx="8856987" cy="526376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067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7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129128">
                <a:tc>
                  <a:txBody>
                    <a:bodyPr/>
                    <a:lstStyle/>
                    <a:p>
                      <a:pPr algn="ctr" fontAlgn="ctr"/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Неналоговые доходы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31 709 100,00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35 339 565,82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36 747 553,57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6048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1 11 00000 00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26 445 200,00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28 846 081,00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29 960 072,58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81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1 11 05000 00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Доходы, получаемые в виде арендной либо иной платы за передачу в возмездное пользование государственного и муниципального имущества (за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24 745 200,00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26 941 914,00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27 834 257,75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 рост поступлений в связи с увеличением размера платы за </a:t>
                      </a:r>
                      <a:r>
                        <a:rPr lang="ru-RU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найм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жилых помещений с 01.07.2018 года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81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1 11 09000 00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 доходы от использования имущества и прав, находящихся в государственной и муниципальной собственности (за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1 700 000,00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1 904 167,00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2 125 814,83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112   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 рост поступлений, в связи с погашением должниками </a:t>
                      </a:r>
                      <a:r>
                        <a:rPr lang="ru-RU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задолженности 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прошлых периодов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5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1 12 00000 00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338 217,79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340 067,67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10514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1 12 01000 01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Плата за негативное воздействие на окружающую среду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338 217,79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340 067,67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в лице </a:t>
                      </a:r>
                      <a:r>
                        <a:rPr lang="ru-RU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Росприроднадзора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пояснил, что рост доходов при пользовании природными ресурсами сложился  в связи с внесением  плательщиками аванса в счет платы за негативное воздействие на окружающую среду при размещении твердых коммунальных отходов.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исполнении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по доходам в разрезе видов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2394194"/>
              </p:ext>
            </p:extLst>
          </p:nvPr>
        </p:nvGraphicFramePr>
        <p:xfrm>
          <a:off x="179512" y="1095165"/>
          <a:ext cx="8856987" cy="5445240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20083"/>
                <a:gridCol w="1872208"/>
                <a:gridCol w="1008112"/>
                <a:gridCol w="864096"/>
                <a:gridCol w="864096"/>
                <a:gridCol w="504056"/>
                <a:gridCol w="432048"/>
                <a:gridCol w="1368152"/>
                <a:gridCol w="1224136"/>
              </a:tblGrid>
              <a:tr h="4089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доходов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кода бюджетной классификации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Первоначальный утвержденный план </a:t>
                      </a:r>
                      <a:b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2019 год (решение Думы города Покачи от 17.12.2018 №107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  <a:r>
                        <a:rPr lang="ru-RU" sz="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Фактические поступления </a:t>
                      </a:r>
                      <a:endParaRPr lang="ru-RU" sz="9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руб.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процент исполнения плана, %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Пояснение причин отклонения фактического поступления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первоначальному плану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первоначальному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уточненному плану (выше/ниже 5%)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87" marR="4887" marT="4887" marB="0" anchor="ctr"/>
                </a:tc>
              </a:tr>
              <a:tr h="3685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1 13 00000 00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1 319 025,65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1 326 603,54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5332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1 13 02000 00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компенсации затрат государства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900 000,00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1 319 025,65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1 326 603,54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101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данный КД поступает преимущественно дебиторская задолженность прошлых лет, сложившаяся по факту завершения финансового года.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36857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1 14 00000 00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1 176 300,00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3 062 042,83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3 182 784,75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104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4284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1 14 01000 00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квартир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76 889,00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  51   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в лице КУМИ пояснил, что снижение доходов в отчетном периоде 2019 года возникло в связи с досрочным внесением ежемесячного платежа по квартире ул.  Мира д.2 кв.39б в 2018 году</a:t>
                      </a: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72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1 14 02000 00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реализации имущества, находящегося в государственной и муниципальной собственности (за исключением движимого имущества бюджетных и автономных учреждений, а также имущества государственных и муниципальных унитарных предприятий, в том числе казенных)   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1 025 400,00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2 043 643,83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2 215 643,83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108   </a:t>
                      </a: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Главный администратор доходов бюджета, в лице КУМИ, поясняет, рост доходов сложился в связи с досрочным внесением в 2019 году платежей по договору купли-продажи объекта муниципальной собственности (договор заключен с рассрочкой платежа на 10 лет).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1 14 06000 04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Доходы от продажи земельных участков, государственная собственность на которые не разграничена и которые расположены в границах городских округов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867 499,00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890 251,92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!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2488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1 15 00000 00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АДМИНИСТРАТИВНЫЕ ПЛАТЕЖИ И СБОРЫ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          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  <a:tr h="847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1 15 02000 00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Платежи, взимаемые государственными и муниципальными органами (организациями) за выполнение определенных функций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1 400,00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       100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</a:t>
                      </a:r>
                      <a:r>
                        <a:rPr lang="ru-RU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поступлнений</a:t>
                      </a:r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сложился в связи с увеличением количества обращений за предоставлением сведений, содержащихся в информационной системе обеспечения градостроительной деятельности. Поступления не имеют системного характера.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8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12627</TotalTime>
  <Words>7331</Words>
  <Application>Microsoft Office PowerPoint</Application>
  <PresentationFormat>Экран (4:3)</PresentationFormat>
  <Paragraphs>1575</Paragraphs>
  <Slides>52</Slides>
  <Notes>43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4" baseType="lpstr">
      <vt:lpstr>Тема Office</vt:lpstr>
      <vt:lpstr>Лист</vt:lpstr>
      <vt:lpstr>ОТЧЕТ   ОБ ИСПОЛНЕНИИ БЮДЖЕТА ГОРОДА ПОКАЧИ ЗА 2019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ОТЧЕТ ОБ ИСПОЛНЕНИИ БЮДЖЕТА ГОРОДА ПОКАЧИ ЗА 2019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Finansist-13</cp:lastModifiedBy>
  <cp:revision>1541</cp:revision>
  <cp:lastPrinted>2019-05-08T03:40:30Z</cp:lastPrinted>
  <dcterms:created xsi:type="dcterms:W3CDTF">2013-05-18T18:27:44Z</dcterms:created>
  <dcterms:modified xsi:type="dcterms:W3CDTF">2020-05-08T12:32:18Z</dcterms:modified>
</cp:coreProperties>
</file>